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48" r:id="rId4"/>
    <p:sldId id="349" r:id="rId5"/>
    <p:sldId id="258" r:id="rId6"/>
    <p:sldId id="343" r:id="rId7"/>
    <p:sldId id="259" r:id="rId8"/>
    <p:sldId id="260" r:id="rId9"/>
    <p:sldId id="271" r:id="rId10"/>
    <p:sldId id="344" r:id="rId11"/>
    <p:sldId id="350" r:id="rId12"/>
    <p:sldId id="262" r:id="rId13"/>
    <p:sldId id="263" r:id="rId14"/>
    <p:sldId id="264" r:id="rId15"/>
    <p:sldId id="273" r:id="rId16"/>
    <p:sldId id="345" r:id="rId17"/>
    <p:sldId id="285" r:id="rId18"/>
    <p:sldId id="274" r:id="rId19"/>
    <p:sldId id="266" r:id="rId20"/>
    <p:sldId id="351" r:id="rId21"/>
    <p:sldId id="267" r:id="rId22"/>
    <p:sldId id="277" r:id="rId23"/>
    <p:sldId id="278" r:id="rId24"/>
    <p:sldId id="279" r:id="rId25"/>
    <p:sldId id="280" r:id="rId26"/>
    <p:sldId id="342" r:id="rId27"/>
    <p:sldId id="268" r:id="rId28"/>
    <p:sldId id="275" r:id="rId29"/>
    <p:sldId id="284" r:id="rId30"/>
    <p:sldId id="281" r:id="rId31"/>
    <p:sldId id="290" r:id="rId32"/>
    <p:sldId id="291" r:id="rId33"/>
    <p:sldId id="326" r:id="rId34"/>
    <p:sldId id="292" r:id="rId35"/>
    <p:sldId id="346" r:id="rId36"/>
    <p:sldId id="300" r:id="rId37"/>
    <p:sldId id="301" r:id="rId38"/>
    <p:sldId id="303" r:id="rId39"/>
    <p:sldId id="307" r:id="rId40"/>
    <p:sldId id="327" r:id="rId41"/>
    <p:sldId id="308" r:id="rId42"/>
    <p:sldId id="306" r:id="rId43"/>
    <p:sldId id="305" r:id="rId44"/>
    <p:sldId id="309" r:id="rId45"/>
    <p:sldId id="318" r:id="rId46"/>
    <p:sldId id="328" r:id="rId47"/>
    <p:sldId id="329" r:id="rId48"/>
    <p:sldId id="316" r:id="rId49"/>
    <p:sldId id="310" r:id="rId50"/>
    <p:sldId id="317" r:id="rId51"/>
    <p:sldId id="311" r:id="rId52"/>
    <p:sldId id="312" r:id="rId53"/>
    <p:sldId id="314" r:id="rId54"/>
    <p:sldId id="315" r:id="rId55"/>
    <p:sldId id="313" r:id="rId56"/>
    <p:sldId id="330" r:id="rId57"/>
    <p:sldId id="319" r:id="rId58"/>
    <p:sldId id="321" r:id="rId59"/>
    <p:sldId id="323" r:id="rId60"/>
    <p:sldId id="324" r:id="rId61"/>
    <p:sldId id="325" r:id="rId62"/>
    <p:sldId id="339" r:id="rId63"/>
    <p:sldId id="340" r:id="rId64"/>
    <p:sldId id="341" r:id="rId65"/>
    <p:sldId id="332" r:id="rId66"/>
    <p:sldId id="320" r:id="rId67"/>
    <p:sldId id="334" r:id="rId68"/>
    <p:sldId id="335" r:id="rId69"/>
    <p:sldId id="336" r:id="rId70"/>
    <p:sldId id="337" r:id="rId71"/>
    <p:sldId id="333" r:id="rId72"/>
    <p:sldId id="338" r:id="rId73"/>
    <p:sldId id="30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539CF-11B8-63DE-4D17-D58FCB9420E2}" v="12" dt="2024-07-22T20:05:31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2"/>
    <p:restoredTop sz="94762"/>
  </p:normalViewPr>
  <p:slideViewPr>
    <p:cSldViewPr snapToGrid="0">
      <p:cViewPr varScale="1">
        <p:scale>
          <a:sx n="121" d="100"/>
          <a:sy n="121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E6B19-05AF-4F8F-A950-7D6363A077E8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6490A5-0640-41C5-A952-441215101908}">
      <dgm:prSet/>
      <dgm:spPr/>
      <dgm:t>
        <a:bodyPr/>
        <a:lstStyle/>
        <a:p>
          <a:r>
            <a:rPr lang="en-US" dirty="0"/>
            <a:t>Uses:</a:t>
          </a:r>
        </a:p>
      </dgm:t>
    </dgm:pt>
    <dgm:pt modelId="{D3D7BDEA-7E75-4777-97DD-9C1A86D9768E}" type="parTrans" cxnId="{0AFC4FB4-BF83-456C-BAF6-CA6E3ED47DCB}">
      <dgm:prSet/>
      <dgm:spPr/>
      <dgm:t>
        <a:bodyPr/>
        <a:lstStyle/>
        <a:p>
          <a:endParaRPr lang="en-US"/>
        </a:p>
      </dgm:t>
    </dgm:pt>
    <dgm:pt modelId="{E04C8DE3-3618-40BE-8DCB-A98170276A9B}" type="sibTrans" cxnId="{0AFC4FB4-BF83-456C-BAF6-CA6E3ED47DCB}">
      <dgm:prSet/>
      <dgm:spPr/>
      <dgm:t>
        <a:bodyPr/>
        <a:lstStyle/>
        <a:p>
          <a:endParaRPr lang="en-US"/>
        </a:p>
      </dgm:t>
    </dgm:pt>
    <dgm:pt modelId="{D3CFA58E-D1AE-4E1A-81A6-65554A01A8E4}">
      <dgm:prSet/>
      <dgm:spPr/>
      <dgm:t>
        <a:bodyPr/>
        <a:lstStyle/>
        <a:p>
          <a:r>
            <a:rPr lang="en-US" dirty="0"/>
            <a:t>Code Quality Checks</a:t>
          </a:r>
        </a:p>
      </dgm:t>
    </dgm:pt>
    <dgm:pt modelId="{5061D4F4-995F-4AD8-B1C8-F9479330D8BD}" type="parTrans" cxnId="{9C328231-2A23-4F6A-A5CF-6679799D0B4A}">
      <dgm:prSet/>
      <dgm:spPr/>
      <dgm:t>
        <a:bodyPr/>
        <a:lstStyle/>
        <a:p>
          <a:endParaRPr lang="en-US"/>
        </a:p>
      </dgm:t>
    </dgm:pt>
    <dgm:pt modelId="{52103636-DE11-4A22-A2E5-8F4A117C7060}" type="sibTrans" cxnId="{9C328231-2A23-4F6A-A5CF-6679799D0B4A}">
      <dgm:prSet/>
      <dgm:spPr/>
      <dgm:t>
        <a:bodyPr/>
        <a:lstStyle/>
        <a:p>
          <a:endParaRPr lang="en-US"/>
        </a:p>
      </dgm:t>
    </dgm:pt>
    <dgm:pt modelId="{1D865B87-DCD4-4DB6-BF02-64010C65DE51}">
      <dgm:prSet/>
      <dgm:spPr/>
      <dgm:t>
        <a:bodyPr/>
        <a:lstStyle/>
        <a:p>
          <a:r>
            <a:rPr lang="en-US" dirty="0" err="1"/>
            <a:t>IaC</a:t>
          </a:r>
          <a:r>
            <a:rPr lang="en-US" dirty="0"/>
            <a:t> Deployment</a:t>
          </a:r>
        </a:p>
      </dgm:t>
    </dgm:pt>
    <dgm:pt modelId="{98E9DC0B-3C8E-42B2-A239-0EB8C5AD91C0}" type="parTrans" cxnId="{1B4659B3-FD13-4FB7-86F0-C1D55B007951}">
      <dgm:prSet/>
      <dgm:spPr/>
      <dgm:t>
        <a:bodyPr/>
        <a:lstStyle/>
        <a:p>
          <a:endParaRPr lang="en-US"/>
        </a:p>
      </dgm:t>
    </dgm:pt>
    <dgm:pt modelId="{557C44DB-DE00-4972-B32C-AF30F0F8FC46}" type="sibTrans" cxnId="{1B4659B3-FD13-4FB7-86F0-C1D55B007951}">
      <dgm:prSet/>
      <dgm:spPr/>
      <dgm:t>
        <a:bodyPr/>
        <a:lstStyle/>
        <a:p>
          <a:endParaRPr lang="en-US"/>
        </a:p>
      </dgm:t>
    </dgm:pt>
    <dgm:pt modelId="{FE5FFF4C-7169-47A6-9933-FA8062B09FC9}">
      <dgm:prSet/>
      <dgm:spPr/>
      <dgm:t>
        <a:bodyPr/>
        <a:lstStyle/>
        <a:p>
          <a:r>
            <a:rPr lang="en-US" dirty="0"/>
            <a:t>Version Control Integration</a:t>
          </a:r>
        </a:p>
      </dgm:t>
    </dgm:pt>
    <dgm:pt modelId="{5280A7FC-9115-4069-9374-2C03D97F147F}" type="parTrans" cxnId="{65F7C3A6-60FD-4575-A827-B0D8B4449A0B}">
      <dgm:prSet/>
      <dgm:spPr/>
      <dgm:t>
        <a:bodyPr/>
        <a:lstStyle/>
        <a:p>
          <a:endParaRPr lang="en-US"/>
        </a:p>
      </dgm:t>
    </dgm:pt>
    <dgm:pt modelId="{DDD0BEB1-46F6-4975-86DD-013727891BC1}" type="sibTrans" cxnId="{65F7C3A6-60FD-4575-A827-B0D8B4449A0B}">
      <dgm:prSet/>
      <dgm:spPr/>
      <dgm:t>
        <a:bodyPr/>
        <a:lstStyle/>
        <a:p>
          <a:endParaRPr lang="en-US"/>
        </a:p>
      </dgm:t>
    </dgm:pt>
    <dgm:pt modelId="{4FFE1087-7E60-4DEA-A9C3-41E7BE341AAF}">
      <dgm:prSet/>
      <dgm:spPr/>
      <dgm:t>
        <a:bodyPr/>
        <a:lstStyle/>
        <a:p>
          <a:r>
            <a:rPr lang="en-US" dirty="0"/>
            <a:t>Dependency/Artifact Management</a:t>
          </a:r>
        </a:p>
      </dgm:t>
    </dgm:pt>
    <dgm:pt modelId="{2ABCE148-D79F-458D-804D-AF52C6A547FA}" type="parTrans" cxnId="{435BCE5B-3B72-45C7-99E7-B0EC864B62C6}">
      <dgm:prSet/>
      <dgm:spPr/>
      <dgm:t>
        <a:bodyPr/>
        <a:lstStyle/>
        <a:p>
          <a:endParaRPr lang="en-US"/>
        </a:p>
      </dgm:t>
    </dgm:pt>
    <dgm:pt modelId="{2C6E0FC8-412E-4DBE-A519-8FCFE459F7B5}" type="sibTrans" cxnId="{435BCE5B-3B72-45C7-99E7-B0EC864B62C6}">
      <dgm:prSet/>
      <dgm:spPr/>
      <dgm:t>
        <a:bodyPr/>
        <a:lstStyle/>
        <a:p>
          <a:endParaRPr lang="en-US"/>
        </a:p>
      </dgm:t>
    </dgm:pt>
    <dgm:pt modelId="{54372914-A486-4CF2-9166-2F6061DF63FA}">
      <dgm:prSet/>
      <dgm:spPr/>
      <dgm:t>
        <a:bodyPr/>
        <a:lstStyle/>
        <a:p>
          <a:r>
            <a:rPr lang="en-US" dirty="0"/>
            <a:t>Workflow Orchestration</a:t>
          </a:r>
        </a:p>
      </dgm:t>
    </dgm:pt>
    <dgm:pt modelId="{618A6997-DE0A-48C4-AB6B-CD7639466B28}" type="parTrans" cxnId="{7A4E9B90-DE6C-4F39-A8D3-ACA71E5570A6}">
      <dgm:prSet/>
      <dgm:spPr/>
      <dgm:t>
        <a:bodyPr/>
        <a:lstStyle/>
        <a:p>
          <a:endParaRPr lang="en-US"/>
        </a:p>
      </dgm:t>
    </dgm:pt>
    <dgm:pt modelId="{18DC6EB7-D1D0-4033-95E0-9B17D1C824E2}" type="sibTrans" cxnId="{7A4E9B90-DE6C-4F39-A8D3-ACA71E5570A6}">
      <dgm:prSet/>
      <dgm:spPr/>
      <dgm:t>
        <a:bodyPr/>
        <a:lstStyle/>
        <a:p>
          <a:endParaRPr lang="en-US"/>
        </a:p>
      </dgm:t>
    </dgm:pt>
    <dgm:pt modelId="{F027DE72-CA74-433D-AF78-4553CAF318FA}">
      <dgm:prSet/>
      <dgm:spPr/>
      <dgm:t>
        <a:bodyPr/>
        <a:lstStyle/>
        <a:p>
          <a:r>
            <a:rPr lang="en-US" dirty="0"/>
            <a:t>Automated Testing</a:t>
          </a:r>
        </a:p>
      </dgm:t>
    </dgm:pt>
    <dgm:pt modelId="{7C6A9FC3-65FA-4006-BC16-82A6AB885A0F}" type="sibTrans" cxnId="{183FBC4D-624E-44EF-8FE7-DD50C58ED167}">
      <dgm:prSet/>
      <dgm:spPr/>
      <dgm:t>
        <a:bodyPr/>
        <a:lstStyle/>
        <a:p>
          <a:endParaRPr lang="en-US"/>
        </a:p>
      </dgm:t>
    </dgm:pt>
    <dgm:pt modelId="{BAFC706B-1328-4C86-BD1C-1CB07153BF76}" type="parTrans" cxnId="{183FBC4D-624E-44EF-8FE7-DD50C58ED167}">
      <dgm:prSet/>
      <dgm:spPr/>
      <dgm:t>
        <a:bodyPr/>
        <a:lstStyle/>
        <a:p>
          <a:endParaRPr lang="en-US"/>
        </a:p>
      </dgm:t>
    </dgm:pt>
    <dgm:pt modelId="{5BC5A04D-E175-6545-AABB-F19DD5FD16EA}" type="pres">
      <dgm:prSet presAssocID="{285E6B19-05AF-4F8F-A950-7D6363A077E8}" presName="diagram" presStyleCnt="0">
        <dgm:presLayoutVars>
          <dgm:dir/>
          <dgm:resizeHandles val="exact"/>
        </dgm:presLayoutVars>
      </dgm:prSet>
      <dgm:spPr/>
    </dgm:pt>
    <dgm:pt modelId="{29299F22-7103-674C-B95B-B836507055BA}" type="pres">
      <dgm:prSet presAssocID="{DC6490A5-0640-41C5-A952-441215101908}" presName="node" presStyleLbl="node1" presStyleIdx="0" presStyleCnt="1">
        <dgm:presLayoutVars>
          <dgm:bulletEnabled val="1"/>
        </dgm:presLayoutVars>
      </dgm:prSet>
      <dgm:spPr/>
    </dgm:pt>
  </dgm:ptLst>
  <dgm:cxnLst>
    <dgm:cxn modelId="{9C328231-2A23-4F6A-A5CF-6679799D0B4A}" srcId="{DC6490A5-0640-41C5-A952-441215101908}" destId="{D3CFA58E-D1AE-4E1A-81A6-65554A01A8E4}" srcOrd="1" destOrd="0" parTransId="{5061D4F4-995F-4AD8-B1C8-F9479330D8BD}" sibTransId="{52103636-DE11-4A22-A2E5-8F4A117C7060}"/>
    <dgm:cxn modelId="{183FBC4D-624E-44EF-8FE7-DD50C58ED167}" srcId="{DC6490A5-0640-41C5-A952-441215101908}" destId="{F027DE72-CA74-433D-AF78-4553CAF318FA}" srcOrd="0" destOrd="0" parTransId="{BAFC706B-1328-4C86-BD1C-1CB07153BF76}" sibTransId="{7C6A9FC3-65FA-4006-BC16-82A6AB885A0F}"/>
    <dgm:cxn modelId="{C264215A-EC84-7D44-82AD-C67F3244F24B}" type="presOf" srcId="{4FFE1087-7E60-4DEA-A9C3-41E7BE341AAF}" destId="{29299F22-7103-674C-B95B-B836507055BA}" srcOrd="0" destOrd="5" presId="urn:microsoft.com/office/officeart/2005/8/layout/default"/>
    <dgm:cxn modelId="{435BCE5B-3B72-45C7-99E7-B0EC864B62C6}" srcId="{DC6490A5-0640-41C5-A952-441215101908}" destId="{4FFE1087-7E60-4DEA-A9C3-41E7BE341AAF}" srcOrd="4" destOrd="0" parTransId="{2ABCE148-D79F-458D-804D-AF52C6A547FA}" sibTransId="{2C6E0FC8-412E-4DBE-A519-8FCFE459F7B5}"/>
    <dgm:cxn modelId="{8EFCAD79-B55C-5B41-ACC9-44A6436F112F}" type="presOf" srcId="{285E6B19-05AF-4F8F-A950-7D6363A077E8}" destId="{5BC5A04D-E175-6545-AABB-F19DD5FD16EA}" srcOrd="0" destOrd="0" presId="urn:microsoft.com/office/officeart/2005/8/layout/default"/>
    <dgm:cxn modelId="{7A4E9B90-DE6C-4F39-A8D3-ACA71E5570A6}" srcId="{DC6490A5-0640-41C5-A952-441215101908}" destId="{54372914-A486-4CF2-9166-2F6061DF63FA}" srcOrd="5" destOrd="0" parTransId="{618A6997-DE0A-48C4-AB6B-CD7639466B28}" sibTransId="{18DC6EB7-D1D0-4033-95E0-9B17D1C824E2}"/>
    <dgm:cxn modelId="{B53D7E9B-F4C0-2F4E-9BDE-81F683A366A2}" type="presOf" srcId="{F027DE72-CA74-433D-AF78-4553CAF318FA}" destId="{29299F22-7103-674C-B95B-B836507055BA}" srcOrd="0" destOrd="1" presId="urn:microsoft.com/office/officeart/2005/8/layout/default"/>
    <dgm:cxn modelId="{65F7C3A6-60FD-4575-A827-B0D8B4449A0B}" srcId="{DC6490A5-0640-41C5-A952-441215101908}" destId="{FE5FFF4C-7169-47A6-9933-FA8062B09FC9}" srcOrd="3" destOrd="0" parTransId="{5280A7FC-9115-4069-9374-2C03D97F147F}" sibTransId="{DDD0BEB1-46F6-4975-86DD-013727891BC1}"/>
    <dgm:cxn modelId="{1B4659B3-FD13-4FB7-86F0-C1D55B007951}" srcId="{DC6490A5-0640-41C5-A952-441215101908}" destId="{1D865B87-DCD4-4DB6-BF02-64010C65DE51}" srcOrd="2" destOrd="0" parTransId="{98E9DC0B-3C8E-42B2-A239-0EB8C5AD91C0}" sibTransId="{557C44DB-DE00-4972-B32C-AF30F0F8FC46}"/>
    <dgm:cxn modelId="{0AFC4FB4-BF83-456C-BAF6-CA6E3ED47DCB}" srcId="{285E6B19-05AF-4F8F-A950-7D6363A077E8}" destId="{DC6490A5-0640-41C5-A952-441215101908}" srcOrd="0" destOrd="0" parTransId="{D3D7BDEA-7E75-4777-97DD-9C1A86D9768E}" sibTransId="{E04C8DE3-3618-40BE-8DCB-A98170276A9B}"/>
    <dgm:cxn modelId="{066C0EBF-0F9A-004C-B0B8-EB3642E7DF8D}" type="presOf" srcId="{1D865B87-DCD4-4DB6-BF02-64010C65DE51}" destId="{29299F22-7103-674C-B95B-B836507055BA}" srcOrd="0" destOrd="3" presId="urn:microsoft.com/office/officeart/2005/8/layout/default"/>
    <dgm:cxn modelId="{ECC683EE-9C03-7D47-B6BF-E0AAC47827D8}" type="presOf" srcId="{DC6490A5-0640-41C5-A952-441215101908}" destId="{29299F22-7103-674C-B95B-B836507055BA}" srcOrd="0" destOrd="0" presId="urn:microsoft.com/office/officeart/2005/8/layout/default"/>
    <dgm:cxn modelId="{F0E6FFF2-10D4-F441-9FE7-842D62C548B0}" type="presOf" srcId="{D3CFA58E-D1AE-4E1A-81A6-65554A01A8E4}" destId="{29299F22-7103-674C-B95B-B836507055BA}" srcOrd="0" destOrd="2" presId="urn:microsoft.com/office/officeart/2005/8/layout/default"/>
    <dgm:cxn modelId="{B98D25F5-3927-A74E-825E-F1CF94146229}" type="presOf" srcId="{FE5FFF4C-7169-47A6-9933-FA8062B09FC9}" destId="{29299F22-7103-674C-B95B-B836507055BA}" srcOrd="0" destOrd="4" presId="urn:microsoft.com/office/officeart/2005/8/layout/default"/>
    <dgm:cxn modelId="{7219E5FB-5974-1F45-A46E-E02BFEB9F4D1}" type="presOf" srcId="{54372914-A486-4CF2-9166-2F6061DF63FA}" destId="{29299F22-7103-674C-B95B-B836507055BA}" srcOrd="0" destOrd="6" presId="urn:microsoft.com/office/officeart/2005/8/layout/default"/>
    <dgm:cxn modelId="{2FAF501E-8E25-554F-A7A0-0C92A377A1C2}" type="presParOf" srcId="{5BC5A04D-E175-6545-AABB-F19DD5FD16EA}" destId="{29299F22-7103-674C-B95B-B836507055B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AD91A-6E8E-427D-9C61-7794611E855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423C12-BC7E-4F04-B851-4239581EA1AC}">
      <dgm:prSet/>
      <dgm:spPr/>
      <dgm:t>
        <a:bodyPr/>
        <a:lstStyle/>
        <a:p>
          <a:r>
            <a:rPr lang="en-US"/>
            <a:t>Cloud Penetration Tests</a:t>
          </a:r>
        </a:p>
      </dgm:t>
    </dgm:pt>
    <dgm:pt modelId="{1A5802BD-E686-4CEC-8F34-1CF5A8517C29}" type="parTrans" cxnId="{ECF7EFBD-4C41-4FC6-8645-D1639F0BB67D}">
      <dgm:prSet/>
      <dgm:spPr/>
      <dgm:t>
        <a:bodyPr/>
        <a:lstStyle/>
        <a:p>
          <a:endParaRPr lang="en-US"/>
        </a:p>
      </dgm:t>
    </dgm:pt>
    <dgm:pt modelId="{F9B85A69-7435-401F-BE2F-107B6D659A4E}" type="sibTrans" cxnId="{ECF7EFBD-4C41-4FC6-8645-D1639F0BB67D}">
      <dgm:prSet/>
      <dgm:spPr/>
      <dgm:t>
        <a:bodyPr/>
        <a:lstStyle/>
        <a:p>
          <a:endParaRPr lang="en-US"/>
        </a:p>
      </dgm:t>
    </dgm:pt>
    <dgm:pt modelId="{78899CE4-568F-45C6-AEA4-3EAC04D4E130}">
      <dgm:prSet/>
      <dgm:spPr/>
      <dgm:t>
        <a:bodyPr/>
        <a:lstStyle/>
        <a:p>
          <a:r>
            <a:rPr lang="en-US"/>
            <a:t>CI/CD Pipeline Specific Assessment</a:t>
          </a:r>
        </a:p>
      </dgm:t>
    </dgm:pt>
    <dgm:pt modelId="{4C935BD0-8EB0-41DD-B609-C08F349D96F9}" type="parTrans" cxnId="{7E3F8865-75A5-4703-AD43-E911E347AF71}">
      <dgm:prSet/>
      <dgm:spPr/>
      <dgm:t>
        <a:bodyPr/>
        <a:lstStyle/>
        <a:p>
          <a:endParaRPr lang="en-US"/>
        </a:p>
      </dgm:t>
    </dgm:pt>
    <dgm:pt modelId="{B85050A7-25AC-4FFE-9F97-E05F01B1800C}" type="sibTrans" cxnId="{7E3F8865-75A5-4703-AD43-E911E347AF71}">
      <dgm:prSet/>
      <dgm:spPr/>
      <dgm:t>
        <a:bodyPr/>
        <a:lstStyle/>
        <a:p>
          <a:endParaRPr lang="en-US"/>
        </a:p>
      </dgm:t>
    </dgm:pt>
    <dgm:pt modelId="{832F3259-17C9-4530-BD98-8F5FBAC6399D}">
      <dgm:prSet/>
      <dgm:spPr/>
      <dgm:t>
        <a:bodyPr/>
        <a:lstStyle/>
        <a:p>
          <a:r>
            <a:rPr lang="en-US"/>
            <a:t>Red Team Engagement</a:t>
          </a:r>
        </a:p>
      </dgm:t>
    </dgm:pt>
    <dgm:pt modelId="{23D29DE3-8985-4195-AE90-A22E25400FB2}" type="parTrans" cxnId="{C74C8A54-0D20-4D2A-B8B7-82E23BA41890}">
      <dgm:prSet/>
      <dgm:spPr/>
      <dgm:t>
        <a:bodyPr/>
        <a:lstStyle/>
        <a:p>
          <a:endParaRPr lang="en-US"/>
        </a:p>
      </dgm:t>
    </dgm:pt>
    <dgm:pt modelId="{DD1E51CE-8DB6-4D6F-886F-3539345F4942}" type="sibTrans" cxnId="{C74C8A54-0D20-4D2A-B8B7-82E23BA41890}">
      <dgm:prSet/>
      <dgm:spPr/>
      <dgm:t>
        <a:bodyPr/>
        <a:lstStyle/>
        <a:p>
          <a:endParaRPr lang="en-US"/>
        </a:p>
      </dgm:t>
    </dgm:pt>
    <dgm:pt modelId="{D3E9689F-E613-488C-A327-BCB26E11AF13}">
      <dgm:prSet/>
      <dgm:spPr/>
      <dgm:t>
        <a:bodyPr/>
        <a:lstStyle/>
        <a:p>
          <a:r>
            <a:rPr lang="en-US"/>
            <a:t>Internal Network Assessments</a:t>
          </a:r>
        </a:p>
      </dgm:t>
    </dgm:pt>
    <dgm:pt modelId="{E8F37CA7-3E49-4547-A12B-333CF5B8835B}" type="parTrans" cxnId="{A73C1E3D-FFFE-4EEA-8607-6D820C6D9613}">
      <dgm:prSet/>
      <dgm:spPr/>
      <dgm:t>
        <a:bodyPr/>
        <a:lstStyle/>
        <a:p>
          <a:endParaRPr lang="en-US"/>
        </a:p>
      </dgm:t>
    </dgm:pt>
    <dgm:pt modelId="{1134AF85-3E02-454E-8575-2CBE18E3F59C}" type="sibTrans" cxnId="{A73C1E3D-FFFE-4EEA-8607-6D820C6D9613}">
      <dgm:prSet/>
      <dgm:spPr/>
      <dgm:t>
        <a:bodyPr/>
        <a:lstStyle/>
        <a:p>
          <a:endParaRPr lang="en-US"/>
        </a:p>
      </dgm:t>
    </dgm:pt>
    <dgm:pt modelId="{BF087574-D2FD-2E49-AB7A-A736471B00DC}" type="pres">
      <dgm:prSet presAssocID="{811AD91A-6E8E-427D-9C61-7794611E855C}" presName="linear" presStyleCnt="0">
        <dgm:presLayoutVars>
          <dgm:dir/>
          <dgm:animLvl val="lvl"/>
          <dgm:resizeHandles val="exact"/>
        </dgm:presLayoutVars>
      </dgm:prSet>
      <dgm:spPr/>
    </dgm:pt>
    <dgm:pt modelId="{13EECF94-FBAA-7E4E-9C5D-EB9F41031778}" type="pres">
      <dgm:prSet presAssocID="{C8423C12-BC7E-4F04-B851-4239581EA1AC}" presName="parentLin" presStyleCnt="0"/>
      <dgm:spPr/>
    </dgm:pt>
    <dgm:pt modelId="{8E7836DE-5BBC-2E48-ACF0-0D03C8586523}" type="pres">
      <dgm:prSet presAssocID="{C8423C12-BC7E-4F04-B851-4239581EA1AC}" presName="parentLeftMargin" presStyleLbl="node1" presStyleIdx="0" presStyleCnt="4"/>
      <dgm:spPr/>
    </dgm:pt>
    <dgm:pt modelId="{4049ECCE-6A6E-CD47-B3C8-CB5FB67C86BA}" type="pres">
      <dgm:prSet presAssocID="{C8423C12-BC7E-4F04-B851-4239581EA1A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46F70F-9358-B943-83BF-E153751E1B6C}" type="pres">
      <dgm:prSet presAssocID="{C8423C12-BC7E-4F04-B851-4239581EA1AC}" presName="negativeSpace" presStyleCnt="0"/>
      <dgm:spPr/>
    </dgm:pt>
    <dgm:pt modelId="{1C47E822-97BA-7242-90C1-39E79939F786}" type="pres">
      <dgm:prSet presAssocID="{C8423C12-BC7E-4F04-B851-4239581EA1AC}" presName="childText" presStyleLbl="conFgAcc1" presStyleIdx="0" presStyleCnt="4">
        <dgm:presLayoutVars>
          <dgm:bulletEnabled val="1"/>
        </dgm:presLayoutVars>
      </dgm:prSet>
      <dgm:spPr/>
    </dgm:pt>
    <dgm:pt modelId="{0D3719E8-43DE-1E4A-AF9E-5304AD82231E}" type="pres">
      <dgm:prSet presAssocID="{F9B85A69-7435-401F-BE2F-107B6D659A4E}" presName="spaceBetweenRectangles" presStyleCnt="0"/>
      <dgm:spPr/>
    </dgm:pt>
    <dgm:pt modelId="{A0000829-421A-3441-A6B4-8593C98AC4CE}" type="pres">
      <dgm:prSet presAssocID="{78899CE4-568F-45C6-AEA4-3EAC04D4E130}" presName="parentLin" presStyleCnt="0"/>
      <dgm:spPr/>
    </dgm:pt>
    <dgm:pt modelId="{2F27E7B2-4DF9-5941-9812-F2F3AAD0E73F}" type="pres">
      <dgm:prSet presAssocID="{78899CE4-568F-45C6-AEA4-3EAC04D4E130}" presName="parentLeftMargin" presStyleLbl="node1" presStyleIdx="0" presStyleCnt="4"/>
      <dgm:spPr/>
    </dgm:pt>
    <dgm:pt modelId="{5A734DC3-FC77-6E4E-9D49-D3D063CE4053}" type="pres">
      <dgm:prSet presAssocID="{78899CE4-568F-45C6-AEA4-3EAC04D4E13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15AB21-88E3-6949-B8D2-96D8C5978D0B}" type="pres">
      <dgm:prSet presAssocID="{78899CE4-568F-45C6-AEA4-3EAC04D4E130}" presName="negativeSpace" presStyleCnt="0"/>
      <dgm:spPr/>
    </dgm:pt>
    <dgm:pt modelId="{BD26A6DA-DC1D-B04F-8756-08592154F94E}" type="pres">
      <dgm:prSet presAssocID="{78899CE4-568F-45C6-AEA4-3EAC04D4E130}" presName="childText" presStyleLbl="conFgAcc1" presStyleIdx="1" presStyleCnt="4">
        <dgm:presLayoutVars>
          <dgm:bulletEnabled val="1"/>
        </dgm:presLayoutVars>
      </dgm:prSet>
      <dgm:spPr/>
    </dgm:pt>
    <dgm:pt modelId="{B02EEC7D-CFA1-D646-8989-6ACADF34B878}" type="pres">
      <dgm:prSet presAssocID="{B85050A7-25AC-4FFE-9F97-E05F01B1800C}" presName="spaceBetweenRectangles" presStyleCnt="0"/>
      <dgm:spPr/>
    </dgm:pt>
    <dgm:pt modelId="{6E31F55B-8784-8B44-9FB4-6C3BB0D8F991}" type="pres">
      <dgm:prSet presAssocID="{832F3259-17C9-4530-BD98-8F5FBAC6399D}" presName="parentLin" presStyleCnt="0"/>
      <dgm:spPr/>
    </dgm:pt>
    <dgm:pt modelId="{D709BB26-4415-B247-9774-BFE2961CB1E6}" type="pres">
      <dgm:prSet presAssocID="{832F3259-17C9-4530-BD98-8F5FBAC6399D}" presName="parentLeftMargin" presStyleLbl="node1" presStyleIdx="1" presStyleCnt="4"/>
      <dgm:spPr/>
    </dgm:pt>
    <dgm:pt modelId="{F99CF787-31AC-3745-A13C-4E7F7C60DBC9}" type="pres">
      <dgm:prSet presAssocID="{832F3259-17C9-4530-BD98-8F5FBAC6399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3CE321-C6E0-A946-96D2-CAB471F13EF4}" type="pres">
      <dgm:prSet presAssocID="{832F3259-17C9-4530-BD98-8F5FBAC6399D}" presName="negativeSpace" presStyleCnt="0"/>
      <dgm:spPr/>
    </dgm:pt>
    <dgm:pt modelId="{CECD8E7B-1C04-8F47-B897-D9211FB112A9}" type="pres">
      <dgm:prSet presAssocID="{832F3259-17C9-4530-BD98-8F5FBAC6399D}" presName="childText" presStyleLbl="conFgAcc1" presStyleIdx="2" presStyleCnt="4">
        <dgm:presLayoutVars>
          <dgm:bulletEnabled val="1"/>
        </dgm:presLayoutVars>
      </dgm:prSet>
      <dgm:spPr/>
    </dgm:pt>
    <dgm:pt modelId="{BB24DAB0-345A-B046-85E4-C1FDCE6EAC4F}" type="pres">
      <dgm:prSet presAssocID="{DD1E51CE-8DB6-4D6F-886F-3539345F4942}" presName="spaceBetweenRectangles" presStyleCnt="0"/>
      <dgm:spPr/>
    </dgm:pt>
    <dgm:pt modelId="{E399DDEA-28C4-A246-AD86-22F95B7BC9D2}" type="pres">
      <dgm:prSet presAssocID="{D3E9689F-E613-488C-A327-BCB26E11AF13}" presName="parentLin" presStyleCnt="0"/>
      <dgm:spPr/>
    </dgm:pt>
    <dgm:pt modelId="{70F3B153-E294-A746-BB8B-41D5E8629B6F}" type="pres">
      <dgm:prSet presAssocID="{D3E9689F-E613-488C-A327-BCB26E11AF13}" presName="parentLeftMargin" presStyleLbl="node1" presStyleIdx="2" presStyleCnt="4"/>
      <dgm:spPr/>
    </dgm:pt>
    <dgm:pt modelId="{E3E65078-70A3-F84A-A6C8-C683B16B2973}" type="pres">
      <dgm:prSet presAssocID="{D3E9689F-E613-488C-A327-BCB26E11AF1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70C0B8D-FC8D-7B4F-ADD9-47A24B23FE83}" type="pres">
      <dgm:prSet presAssocID="{D3E9689F-E613-488C-A327-BCB26E11AF13}" presName="negativeSpace" presStyleCnt="0"/>
      <dgm:spPr/>
    </dgm:pt>
    <dgm:pt modelId="{FAF2EE3C-2B66-7044-A92C-76060FBFC79A}" type="pres">
      <dgm:prSet presAssocID="{D3E9689F-E613-488C-A327-BCB26E11AF1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501DE26-3829-FF4A-93FC-C31FA317F1E1}" type="presOf" srcId="{811AD91A-6E8E-427D-9C61-7794611E855C}" destId="{BF087574-D2FD-2E49-AB7A-A736471B00DC}" srcOrd="0" destOrd="0" presId="urn:microsoft.com/office/officeart/2005/8/layout/list1"/>
    <dgm:cxn modelId="{A1B0ED2F-DD49-6544-BD9C-64C0867A414A}" type="presOf" srcId="{D3E9689F-E613-488C-A327-BCB26E11AF13}" destId="{70F3B153-E294-A746-BB8B-41D5E8629B6F}" srcOrd="0" destOrd="0" presId="urn:microsoft.com/office/officeart/2005/8/layout/list1"/>
    <dgm:cxn modelId="{06B86436-50F5-8041-B496-08A7D2A096C1}" type="presOf" srcId="{78899CE4-568F-45C6-AEA4-3EAC04D4E130}" destId="{5A734DC3-FC77-6E4E-9D49-D3D063CE4053}" srcOrd="1" destOrd="0" presId="urn:microsoft.com/office/officeart/2005/8/layout/list1"/>
    <dgm:cxn modelId="{A73C1E3D-FFFE-4EEA-8607-6D820C6D9613}" srcId="{811AD91A-6E8E-427D-9C61-7794611E855C}" destId="{D3E9689F-E613-488C-A327-BCB26E11AF13}" srcOrd="3" destOrd="0" parTransId="{E8F37CA7-3E49-4547-A12B-333CF5B8835B}" sibTransId="{1134AF85-3E02-454E-8575-2CBE18E3F59C}"/>
    <dgm:cxn modelId="{9DAF4148-599B-4249-A34D-8DFE2F608201}" type="presOf" srcId="{C8423C12-BC7E-4F04-B851-4239581EA1AC}" destId="{4049ECCE-6A6E-CD47-B3C8-CB5FB67C86BA}" srcOrd="1" destOrd="0" presId="urn:microsoft.com/office/officeart/2005/8/layout/list1"/>
    <dgm:cxn modelId="{C74C8A54-0D20-4D2A-B8B7-82E23BA41890}" srcId="{811AD91A-6E8E-427D-9C61-7794611E855C}" destId="{832F3259-17C9-4530-BD98-8F5FBAC6399D}" srcOrd="2" destOrd="0" parTransId="{23D29DE3-8985-4195-AE90-A22E25400FB2}" sibTransId="{DD1E51CE-8DB6-4D6F-886F-3539345F4942}"/>
    <dgm:cxn modelId="{7E3F8865-75A5-4703-AD43-E911E347AF71}" srcId="{811AD91A-6E8E-427D-9C61-7794611E855C}" destId="{78899CE4-568F-45C6-AEA4-3EAC04D4E130}" srcOrd="1" destOrd="0" parTransId="{4C935BD0-8EB0-41DD-B609-C08F349D96F9}" sibTransId="{B85050A7-25AC-4FFE-9F97-E05F01B1800C}"/>
    <dgm:cxn modelId="{9A86EE96-B012-5C4A-A0F3-5C82E2534A5F}" type="presOf" srcId="{832F3259-17C9-4530-BD98-8F5FBAC6399D}" destId="{F99CF787-31AC-3745-A13C-4E7F7C60DBC9}" srcOrd="1" destOrd="0" presId="urn:microsoft.com/office/officeart/2005/8/layout/list1"/>
    <dgm:cxn modelId="{F1B2FCA3-636D-7741-9B64-2FDCE6E35E7E}" type="presOf" srcId="{C8423C12-BC7E-4F04-B851-4239581EA1AC}" destId="{8E7836DE-5BBC-2E48-ACF0-0D03C8586523}" srcOrd="0" destOrd="0" presId="urn:microsoft.com/office/officeart/2005/8/layout/list1"/>
    <dgm:cxn modelId="{A9BB0BB6-E382-2C4C-98A0-4E3401F833E8}" type="presOf" srcId="{832F3259-17C9-4530-BD98-8F5FBAC6399D}" destId="{D709BB26-4415-B247-9774-BFE2961CB1E6}" srcOrd="0" destOrd="0" presId="urn:microsoft.com/office/officeart/2005/8/layout/list1"/>
    <dgm:cxn modelId="{ECF7EFBD-4C41-4FC6-8645-D1639F0BB67D}" srcId="{811AD91A-6E8E-427D-9C61-7794611E855C}" destId="{C8423C12-BC7E-4F04-B851-4239581EA1AC}" srcOrd="0" destOrd="0" parTransId="{1A5802BD-E686-4CEC-8F34-1CF5A8517C29}" sibTransId="{F9B85A69-7435-401F-BE2F-107B6D659A4E}"/>
    <dgm:cxn modelId="{7D73C8CA-DBCB-1845-A36E-A132169B8476}" type="presOf" srcId="{D3E9689F-E613-488C-A327-BCB26E11AF13}" destId="{E3E65078-70A3-F84A-A6C8-C683B16B2973}" srcOrd="1" destOrd="0" presId="urn:microsoft.com/office/officeart/2005/8/layout/list1"/>
    <dgm:cxn modelId="{212FCDE1-8A9A-B941-A06E-05ADBE983387}" type="presOf" srcId="{78899CE4-568F-45C6-AEA4-3EAC04D4E130}" destId="{2F27E7B2-4DF9-5941-9812-F2F3AAD0E73F}" srcOrd="0" destOrd="0" presId="urn:microsoft.com/office/officeart/2005/8/layout/list1"/>
    <dgm:cxn modelId="{71A80B1B-C7BE-884D-8757-B8164FE3B1E0}" type="presParOf" srcId="{BF087574-D2FD-2E49-AB7A-A736471B00DC}" destId="{13EECF94-FBAA-7E4E-9C5D-EB9F41031778}" srcOrd="0" destOrd="0" presId="urn:microsoft.com/office/officeart/2005/8/layout/list1"/>
    <dgm:cxn modelId="{D52B1414-F132-3A40-85AE-D3537FAF9C90}" type="presParOf" srcId="{13EECF94-FBAA-7E4E-9C5D-EB9F41031778}" destId="{8E7836DE-5BBC-2E48-ACF0-0D03C8586523}" srcOrd="0" destOrd="0" presId="urn:microsoft.com/office/officeart/2005/8/layout/list1"/>
    <dgm:cxn modelId="{0A037617-DAAC-D241-B0ED-511256EED685}" type="presParOf" srcId="{13EECF94-FBAA-7E4E-9C5D-EB9F41031778}" destId="{4049ECCE-6A6E-CD47-B3C8-CB5FB67C86BA}" srcOrd="1" destOrd="0" presId="urn:microsoft.com/office/officeart/2005/8/layout/list1"/>
    <dgm:cxn modelId="{7DC36508-6D36-3D4A-9B45-6203E6A2A982}" type="presParOf" srcId="{BF087574-D2FD-2E49-AB7A-A736471B00DC}" destId="{2446F70F-9358-B943-83BF-E153751E1B6C}" srcOrd="1" destOrd="0" presId="urn:microsoft.com/office/officeart/2005/8/layout/list1"/>
    <dgm:cxn modelId="{6827419D-3250-9849-B2C0-0200EA3E745C}" type="presParOf" srcId="{BF087574-D2FD-2E49-AB7A-A736471B00DC}" destId="{1C47E822-97BA-7242-90C1-39E79939F786}" srcOrd="2" destOrd="0" presId="urn:microsoft.com/office/officeart/2005/8/layout/list1"/>
    <dgm:cxn modelId="{63841DB4-7F16-8B45-B402-E61FB60BAAE2}" type="presParOf" srcId="{BF087574-D2FD-2E49-AB7A-A736471B00DC}" destId="{0D3719E8-43DE-1E4A-AF9E-5304AD82231E}" srcOrd="3" destOrd="0" presId="urn:microsoft.com/office/officeart/2005/8/layout/list1"/>
    <dgm:cxn modelId="{07C51C0C-30C5-F549-9EC0-A488D2258D50}" type="presParOf" srcId="{BF087574-D2FD-2E49-AB7A-A736471B00DC}" destId="{A0000829-421A-3441-A6B4-8593C98AC4CE}" srcOrd="4" destOrd="0" presId="urn:microsoft.com/office/officeart/2005/8/layout/list1"/>
    <dgm:cxn modelId="{97E4CABB-89DE-2641-BAF8-27D7DBA24993}" type="presParOf" srcId="{A0000829-421A-3441-A6B4-8593C98AC4CE}" destId="{2F27E7B2-4DF9-5941-9812-F2F3AAD0E73F}" srcOrd="0" destOrd="0" presId="urn:microsoft.com/office/officeart/2005/8/layout/list1"/>
    <dgm:cxn modelId="{09D40EA4-0767-0341-ACC4-1C998BEAD00D}" type="presParOf" srcId="{A0000829-421A-3441-A6B4-8593C98AC4CE}" destId="{5A734DC3-FC77-6E4E-9D49-D3D063CE4053}" srcOrd="1" destOrd="0" presId="urn:microsoft.com/office/officeart/2005/8/layout/list1"/>
    <dgm:cxn modelId="{8DE61F4F-C86E-4B44-A0D7-B2C548FFE728}" type="presParOf" srcId="{BF087574-D2FD-2E49-AB7A-A736471B00DC}" destId="{8915AB21-88E3-6949-B8D2-96D8C5978D0B}" srcOrd="5" destOrd="0" presId="urn:microsoft.com/office/officeart/2005/8/layout/list1"/>
    <dgm:cxn modelId="{36416AD0-0737-7E41-A1A2-97AC8ECE90AF}" type="presParOf" srcId="{BF087574-D2FD-2E49-AB7A-A736471B00DC}" destId="{BD26A6DA-DC1D-B04F-8756-08592154F94E}" srcOrd="6" destOrd="0" presId="urn:microsoft.com/office/officeart/2005/8/layout/list1"/>
    <dgm:cxn modelId="{A48CADD5-B5A3-FC4A-985E-4AB4A0513530}" type="presParOf" srcId="{BF087574-D2FD-2E49-AB7A-A736471B00DC}" destId="{B02EEC7D-CFA1-D646-8989-6ACADF34B878}" srcOrd="7" destOrd="0" presId="urn:microsoft.com/office/officeart/2005/8/layout/list1"/>
    <dgm:cxn modelId="{5125FD6A-9035-D04A-979B-F40836133768}" type="presParOf" srcId="{BF087574-D2FD-2E49-AB7A-A736471B00DC}" destId="{6E31F55B-8784-8B44-9FB4-6C3BB0D8F991}" srcOrd="8" destOrd="0" presId="urn:microsoft.com/office/officeart/2005/8/layout/list1"/>
    <dgm:cxn modelId="{D5280975-4BAC-A640-B514-3E91692EF869}" type="presParOf" srcId="{6E31F55B-8784-8B44-9FB4-6C3BB0D8F991}" destId="{D709BB26-4415-B247-9774-BFE2961CB1E6}" srcOrd="0" destOrd="0" presId="urn:microsoft.com/office/officeart/2005/8/layout/list1"/>
    <dgm:cxn modelId="{9E811DE7-2E38-AD40-8356-B1D00B98F926}" type="presParOf" srcId="{6E31F55B-8784-8B44-9FB4-6C3BB0D8F991}" destId="{F99CF787-31AC-3745-A13C-4E7F7C60DBC9}" srcOrd="1" destOrd="0" presId="urn:microsoft.com/office/officeart/2005/8/layout/list1"/>
    <dgm:cxn modelId="{9478E7D1-4EC4-A748-A3ED-975F9EB253D2}" type="presParOf" srcId="{BF087574-D2FD-2E49-AB7A-A736471B00DC}" destId="{E33CE321-C6E0-A946-96D2-CAB471F13EF4}" srcOrd="9" destOrd="0" presId="urn:microsoft.com/office/officeart/2005/8/layout/list1"/>
    <dgm:cxn modelId="{10CFFC21-2BE2-0244-9E58-B2F648C4275E}" type="presParOf" srcId="{BF087574-D2FD-2E49-AB7A-A736471B00DC}" destId="{CECD8E7B-1C04-8F47-B897-D9211FB112A9}" srcOrd="10" destOrd="0" presId="urn:microsoft.com/office/officeart/2005/8/layout/list1"/>
    <dgm:cxn modelId="{67DBDE53-6E26-2349-B6AE-095CC592A4CE}" type="presParOf" srcId="{BF087574-D2FD-2E49-AB7A-A736471B00DC}" destId="{BB24DAB0-345A-B046-85E4-C1FDCE6EAC4F}" srcOrd="11" destOrd="0" presId="urn:microsoft.com/office/officeart/2005/8/layout/list1"/>
    <dgm:cxn modelId="{ED72C330-E108-2C49-BA7B-A1A5DB9D1F8D}" type="presParOf" srcId="{BF087574-D2FD-2E49-AB7A-A736471B00DC}" destId="{E399DDEA-28C4-A246-AD86-22F95B7BC9D2}" srcOrd="12" destOrd="0" presId="urn:microsoft.com/office/officeart/2005/8/layout/list1"/>
    <dgm:cxn modelId="{867EE07E-48F3-3142-A8AF-B6E7FD25AE28}" type="presParOf" srcId="{E399DDEA-28C4-A246-AD86-22F95B7BC9D2}" destId="{70F3B153-E294-A746-BB8B-41D5E8629B6F}" srcOrd="0" destOrd="0" presId="urn:microsoft.com/office/officeart/2005/8/layout/list1"/>
    <dgm:cxn modelId="{F80E84FA-A3C8-EB43-85E4-E29814659C64}" type="presParOf" srcId="{E399DDEA-28C4-A246-AD86-22F95B7BC9D2}" destId="{E3E65078-70A3-F84A-A6C8-C683B16B2973}" srcOrd="1" destOrd="0" presId="urn:microsoft.com/office/officeart/2005/8/layout/list1"/>
    <dgm:cxn modelId="{47999FC3-BF12-5241-A401-DEDBD1017B7B}" type="presParOf" srcId="{BF087574-D2FD-2E49-AB7A-A736471B00DC}" destId="{570C0B8D-FC8D-7B4F-ADD9-47A24B23FE83}" srcOrd="13" destOrd="0" presId="urn:microsoft.com/office/officeart/2005/8/layout/list1"/>
    <dgm:cxn modelId="{0347DCF9-4E05-2948-BBF8-5F7CC59822EF}" type="presParOf" srcId="{BF087574-D2FD-2E49-AB7A-A736471B00DC}" destId="{FAF2EE3C-2B66-7044-A92C-76060FBFC79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888E49-D2D9-4363-A6D4-6E9697B3B7A2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346251-EA9C-4C0A-901B-AAE0107874C2}">
      <dgm:prSet/>
      <dgm:spPr/>
      <dgm:t>
        <a:bodyPr/>
        <a:lstStyle/>
        <a:p>
          <a:r>
            <a:rPr lang="en-US"/>
            <a:t>Look for specific folders:</a:t>
          </a:r>
        </a:p>
      </dgm:t>
    </dgm:pt>
    <dgm:pt modelId="{6054FAA9-F97C-4521-AD2C-050B4EA10E5C}" type="parTrans" cxnId="{DD418FB3-8F46-4C6C-9ABD-82755DE14DE2}">
      <dgm:prSet/>
      <dgm:spPr/>
      <dgm:t>
        <a:bodyPr/>
        <a:lstStyle/>
        <a:p>
          <a:endParaRPr lang="en-US"/>
        </a:p>
      </dgm:t>
    </dgm:pt>
    <dgm:pt modelId="{D1E9FF15-D72A-4A01-952E-8728310AE3BB}" type="sibTrans" cxnId="{DD418FB3-8F46-4C6C-9ABD-82755DE14DE2}">
      <dgm:prSet/>
      <dgm:spPr/>
      <dgm:t>
        <a:bodyPr/>
        <a:lstStyle/>
        <a:p>
          <a:endParaRPr lang="en-US"/>
        </a:p>
      </dgm:t>
    </dgm:pt>
    <dgm:pt modelId="{C8100714-E34B-4C6F-8454-3A8CD4878787}">
      <dgm:prSet/>
      <dgm:spPr/>
      <dgm:t>
        <a:bodyPr/>
        <a:lstStyle/>
        <a:p>
          <a:r>
            <a:rPr lang="en-US"/>
            <a:t>Jenkinsfile</a:t>
          </a:r>
        </a:p>
      </dgm:t>
    </dgm:pt>
    <dgm:pt modelId="{7234CA90-A70C-41CE-A20B-349D0B07FFC1}" type="parTrans" cxnId="{64B9F1E5-14BB-407A-BCB9-2A45CF512B55}">
      <dgm:prSet/>
      <dgm:spPr/>
      <dgm:t>
        <a:bodyPr/>
        <a:lstStyle/>
        <a:p>
          <a:endParaRPr lang="en-US"/>
        </a:p>
      </dgm:t>
    </dgm:pt>
    <dgm:pt modelId="{1598BA68-D697-4DA5-AC29-6C1389043F2F}" type="sibTrans" cxnId="{64B9F1E5-14BB-407A-BCB9-2A45CF512B55}">
      <dgm:prSet/>
      <dgm:spPr/>
      <dgm:t>
        <a:bodyPr/>
        <a:lstStyle/>
        <a:p>
          <a:endParaRPr lang="en-US"/>
        </a:p>
      </dgm:t>
    </dgm:pt>
    <dgm:pt modelId="{C2C0529B-8D91-40C5-A2CF-67350B4CB9FE}">
      <dgm:prSet/>
      <dgm:spPr/>
      <dgm:t>
        <a:bodyPr/>
        <a:lstStyle/>
        <a:p>
          <a:r>
            <a:rPr lang="en-US"/>
            <a:t>.circleci</a:t>
          </a:r>
        </a:p>
      </dgm:t>
    </dgm:pt>
    <dgm:pt modelId="{488CA41D-A059-4203-A8AC-CB39622D17CD}" type="parTrans" cxnId="{2DEC1C62-85AB-4FFB-8943-1FA737DABA43}">
      <dgm:prSet/>
      <dgm:spPr/>
      <dgm:t>
        <a:bodyPr/>
        <a:lstStyle/>
        <a:p>
          <a:endParaRPr lang="en-US"/>
        </a:p>
      </dgm:t>
    </dgm:pt>
    <dgm:pt modelId="{6CCD4186-EA7A-4FF5-B710-021F7589F370}" type="sibTrans" cxnId="{2DEC1C62-85AB-4FFB-8943-1FA737DABA43}">
      <dgm:prSet/>
      <dgm:spPr/>
      <dgm:t>
        <a:bodyPr/>
        <a:lstStyle/>
        <a:p>
          <a:endParaRPr lang="en-US"/>
        </a:p>
      </dgm:t>
    </dgm:pt>
    <dgm:pt modelId="{760F00BA-A238-4CD9-889D-31C817A124FA}">
      <dgm:prSet/>
      <dgm:spPr/>
      <dgm:t>
        <a:bodyPr/>
        <a:lstStyle/>
        <a:p>
          <a:r>
            <a:rPr lang="en-US"/>
            <a:t>.github</a:t>
          </a:r>
        </a:p>
      </dgm:t>
    </dgm:pt>
    <dgm:pt modelId="{0B7A54EA-81E8-48D2-863B-941B492FB9C7}" type="parTrans" cxnId="{63311D71-6B8E-4073-BE34-19B906FEAC3F}">
      <dgm:prSet/>
      <dgm:spPr/>
      <dgm:t>
        <a:bodyPr/>
        <a:lstStyle/>
        <a:p>
          <a:endParaRPr lang="en-US"/>
        </a:p>
      </dgm:t>
    </dgm:pt>
    <dgm:pt modelId="{3913B09B-04AA-4908-B79E-F0883C30BCA5}" type="sibTrans" cxnId="{63311D71-6B8E-4073-BE34-19B906FEAC3F}">
      <dgm:prSet/>
      <dgm:spPr/>
      <dgm:t>
        <a:bodyPr/>
        <a:lstStyle/>
        <a:p>
          <a:endParaRPr lang="en-US"/>
        </a:p>
      </dgm:t>
    </dgm:pt>
    <dgm:pt modelId="{49E9F98C-47F5-4B00-8756-DDFBC4FB749B}">
      <dgm:prSet/>
      <dgm:spPr/>
      <dgm:t>
        <a:bodyPr/>
        <a:lstStyle/>
        <a:p>
          <a:r>
            <a:rPr lang="en-US"/>
            <a:t>.harness</a:t>
          </a:r>
        </a:p>
      </dgm:t>
    </dgm:pt>
    <dgm:pt modelId="{5BCDB9B8-876F-4628-AEA9-9343E474E666}" type="parTrans" cxnId="{9FD8B4EC-149F-49E9-8E1C-E854C63E1465}">
      <dgm:prSet/>
      <dgm:spPr/>
      <dgm:t>
        <a:bodyPr/>
        <a:lstStyle/>
        <a:p>
          <a:endParaRPr lang="en-US"/>
        </a:p>
      </dgm:t>
    </dgm:pt>
    <dgm:pt modelId="{EB1E9089-2DC1-4B97-9906-10102B86FED8}" type="sibTrans" cxnId="{9FD8B4EC-149F-49E9-8E1C-E854C63E1465}">
      <dgm:prSet/>
      <dgm:spPr/>
      <dgm:t>
        <a:bodyPr/>
        <a:lstStyle/>
        <a:p>
          <a:endParaRPr lang="en-US"/>
        </a:p>
      </dgm:t>
    </dgm:pt>
    <dgm:pt modelId="{DECBDABE-5B67-4B01-A38E-C7888C8C8E75}">
      <dgm:prSet/>
      <dgm:spPr/>
      <dgm:t>
        <a:bodyPr/>
        <a:lstStyle/>
        <a:p>
          <a:r>
            <a:rPr lang="en-US"/>
            <a:t>.teamcity</a:t>
          </a:r>
        </a:p>
      </dgm:t>
    </dgm:pt>
    <dgm:pt modelId="{48B148C9-CB5A-4E06-93C7-80DF5EE26BA7}" type="parTrans" cxnId="{8A773DBD-15D2-47BB-9B61-03F6AE3AA556}">
      <dgm:prSet/>
      <dgm:spPr/>
      <dgm:t>
        <a:bodyPr/>
        <a:lstStyle/>
        <a:p>
          <a:endParaRPr lang="en-US"/>
        </a:p>
      </dgm:t>
    </dgm:pt>
    <dgm:pt modelId="{94C41767-9051-43B0-A735-3BADA080D801}" type="sibTrans" cxnId="{8A773DBD-15D2-47BB-9B61-03F6AE3AA556}">
      <dgm:prSet/>
      <dgm:spPr/>
      <dgm:t>
        <a:bodyPr/>
        <a:lstStyle/>
        <a:p>
          <a:endParaRPr lang="en-US"/>
        </a:p>
      </dgm:t>
    </dgm:pt>
    <dgm:pt modelId="{323F534B-9482-134C-9A85-40B56547DBD4}" type="pres">
      <dgm:prSet presAssocID="{36888E49-D2D9-4363-A6D4-6E9697B3B7A2}" presName="linear" presStyleCnt="0">
        <dgm:presLayoutVars>
          <dgm:dir/>
          <dgm:animLvl val="lvl"/>
          <dgm:resizeHandles val="exact"/>
        </dgm:presLayoutVars>
      </dgm:prSet>
      <dgm:spPr/>
    </dgm:pt>
    <dgm:pt modelId="{8B2139CC-4219-1B4E-BADE-ED269E2AE5A6}" type="pres">
      <dgm:prSet presAssocID="{8A346251-EA9C-4C0A-901B-AAE0107874C2}" presName="parentLin" presStyleCnt="0"/>
      <dgm:spPr/>
    </dgm:pt>
    <dgm:pt modelId="{07D3B8D0-B984-B348-8618-3B8FD704C33A}" type="pres">
      <dgm:prSet presAssocID="{8A346251-EA9C-4C0A-901B-AAE0107874C2}" presName="parentLeftMargin" presStyleLbl="node1" presStyleIdx="0" presStyleCnt="1"/>
      <dgm:spPr/>
    </dgm:pt>
    <dgm:pt modelId="{F9F37BD3-E1F9-144A-9795-591B065C7A77}" type="pres">
      <dgm:prSet presAssocID="{8A346251-EA9C-4C0A-901B-AAE0107874C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16AB59C-60B8-BD48-9950-4FEE714ADB74}" type="pres">
      <dgm:prSet presAssocID="{8A346251-EA9C-4C0A-901B-AAE0107874C2}" presName="negativeSpace" presStyleCnt="0"/>
      <dgm:spPr/>
    </dgm:pt>
    <dgm:pt modelId="{75012F11-7843-1E4D-922F-57BECCDCD703}" type="pres">
      <dgm:prSet presAssocID="{8A346251-EA9C-4C0A-901B-AAE0107874C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265F816-7766-524C-9204-0144F01F0F41}" type="presOf" srcId="{49E9F98C-47F5-4B00-8756-DDFBC4FB749B}" destId="{75012F11-7843-1E4D-922F-57BECCDCD703}" srcOrd="0" destOrd="3" presId="urn:microsoft.com/office/officeart/2005/8/layout/list1"/>
    <dgm:cxn modelId="{B2E1E45E-9F40-4546-A2FA-C18C3B77DE8A}" type="presOf" srcId="{36888E49-D2D9-4363-A6D4-6E9697B3B7A2}" destId="{323F534B-9482-134C-9A85-40B56547DBD4}" srcOrd="0" destOrd="0" presId="urn:microsoft.com/office/officeart/2005/8/layout/list1"/>
    <dgm:cxn modelId="{64E60D61-52B4-2B43-88F6-EA435F29EDAC}" type="presOf" srcId="{C8100714-E34B-4C6F-8454-3A8CD4878787}" destId="{75012F11-7843-1E4D-922F-57BECCDCD703}" srcOrd="0" destOrd="0" presId="urn:microsoft.com/office/officeart/2005/8/layout/list1"/>
    <dgm:cxn modelId="{2DEC1C62-85AB-4FFB-8943-1FA737DABA43}" srcId="{8A346251-EA9C-4C0A-901B-AAE0107874C2}" destId="{C2C0529B-8D91-40C5-A2CF-67350B4CB9FE}" srcOrd="1" destOrd="0" parTransId="{488CA41D-A059-4203-A8AC-CB39622D17CD}" sibTransId="{6CCD4186-EA7A-4FF5-B710-021F7589F370}"/>
    <dgm:cxn modelId="{429ABE70-2073-CB47-8087-1919B9894BBC}" type="presOf" srcId="{DECBDABE-5B67-4B01-A38E-C7888C8C8E75}" destId="{75012F11-7843-1E4D-922F-57BECCDCD703}" srcOrd="0" destOrd="4" presId="urn:microsoft.com/office/officeart/2005/8/layout/list1"/>
    <dgm:cxn modelId="{63311D71-6B8E-4073-BE34-19B906FEAC3F}" srcId="{8A346251-EA9C-4C0A-901B-AAE0107874C2}" destId="{760F00BA-A238-4CD9-889D-31C817A124FA}" srcOrd="2" destOrd="0" parTransId="{0B7A54EA-81E8-48D2-863B-941B492FB9C7}" sibTransId="{3913B09B-04AA-4908-B79E-F0883C30BCA5}"/>
    <dgm:cxn modelId="{5C85F486-E542-584C-ABFB-D2A48ADDCA1D}" type="presOf" srcId="{C2C0529B-8D91-40C5-A2CF-67350B4CB9FE}" destId="{75012F11-7843-1E4D-922F-57BECCDCD703}" srcOrd="0" destOrd="1" presId="urn:microsoft.com/office/officeart/2005/8/layout/list1"/>
    <dgm:cxn modelId="{DD418FB3-8F46-4C6C-9ABD-82755DE14DE2}" srcId="{36888E49-D2D9-4363-A6D4-6E9697B3B7A2}" destId="{8A346251-EA9C-4C0A-901B-AAE0107874C2}" srcOrd="0" destOrd="0" parTransId="{6054FAA9-F97C-4521-AD2C-050B4EA10E5C}" sibTransId="{D1E9FF15-D72A-4A01-952E-8728310AE3BB}"/>
    <dgm:cxn modelId="{8A773DBD-15D2-47BB-9B61-03F6AE3AA556}" srcId="{8A346251-EA9C-4C0A-901B-AAE0107874C2}" destId="{DECBDABE-5B67-4B01-A38E-C7888C8C8E75}" srcOrd="4" destOrd="0" parTransId="{48B148C9-CB5A-4E06-93C7-80DF5EE26BA7}" sibTransId="{94C41767-9051-43B0-A735-3BADA080D801}"/>
    <dgm:cxn modelId="{6EA411D2-B7B4-3A48-81B2-C0379F4B4AF4}" type="presOf" srcId="{760F00BA-A238-4CD9-889D-31C817A124FA}" destId="{75012F11-7843-1E4D-922F-57BECCDCD703}" srcOrd="0" destOrd="2" presId="urn:microsoft.com/office/officeart/2005/8/layout/list1"/>
    <dgm:cxn modelId="{9E720DD4-0F38-6642-8AD3-C0D4BAA48647}" type="presOf" srcId="{8A346251-EA9C-4C0A-901B-AAE0107874C2}" destId="{07D3B8D0-B984-B348-8618-3B8FD704C33A}" srcOrd="0" destOrd="0" presId="urn:microsoft.com/office/officeart/2005/8/layout/list1"/>
    <dgm:cxn modelId="{64B9F1E5-14BB-407A-BCB9-2A45CF512B55}" srcId="{8A346251-EA9C-4C0A-901B-AAE0107874C2}" destId="{C8100714-E34B-4C6F-8454-3A8CD4878787}" srcOrd="0" destOrd="0" parTransId="{7234CA90-A70C-41CE-A20B-349D0B07FFC1}" sibTransId="{1598BA68-D697-4DA5-AC29-6C1389043F2F}"/>
    <dgm:cxn modelId="{9FD8B4EC-149F-49E9-8E1C-E854C63E1465}" srcId="{8A346251-EA9C-4C0A-901B-AAE0107874C2}" destId="{49E9F98C-47F5-4B00-8756-DDFBC4FB749B}" srcOrd="3" destOrd="0" parTransId="{5BCDB9B8-876F-4628-AEA9-9343E474E666}" sibTransId="{EB1E9089-2DC1-4B97-9906-10102B86FED8}"/>
    <dgm:cxn modelId="{92443FFF-AF6A-124A-B2F8-3CEF19E6B569}" type="presOf" srcId="{8A346251-EA9C-4C0A-901B-AAE0107874C2}" destId="{F9F37BD3-E1F9-144A-9795-591B065C7A77}" srcOrd="1" destOrd="0" presId="urn:microsoft.com/office/officeart/2005/8/layout/list1"/>
    <dgm:cxn modelId="{3EE3D07C-A3FC-3D4E-8AC6-FD82F46F37DD}" type="presParOf" srcId="{323F534B-9482-134C-9A85-40B56547DBD4}" destId="{8B2139CC-4219-1B4E-BADE-ED269E2AE5A6}" srcOrd="0" destOrd="0" presId="urn:microsoft.com/office/officeart/2005/8/layout/list1"/>
    <dgm:cxn modelId="{0DA67F15-A8B5-4342-88B1-B557188531DD}" type="presParOf" srcId="{8B2139CC-4219-1B4E-BADE-ED269E2AE5A6}" destId="{07D3B8D0-B984-B348-8618-3B8FD704C33A}" srcOrd="0" destOrd="0" presId="urn:microsoft.com/office/officeart/2005/8/layout/list1"/>
    <dgm:cxn modelId="{5182FC63-41E0-AD4E-A24A-FC048356A5E7}" type="presParOf" srcId="{8B2139CC-4219-1B4E-BADE-ED269E2AE5A6}" destId="{F9F37BD3-E1F9-144A-9795-591B065C7A77}" srcOrd="1" destOrd="0" presId="urn:microsoft.com/office/officeart/2005/8/layout/list1"/>
    <dgm:cxn modelId="{0B7517A0-42D5-0A4E-87BD-E5A9994ACD82}" type="presParOf" srcId="{323F534B-9482-134C-9A85-40B56547DBD4}" destId="{E16AB59C-60B8-BD48-9950-4FEE714ADB74}" srcOrd="1" destOrd="0" presId="urn:microsoft.com/office/officeart/2005/8/layout/list1"/>
    <dgm:cxn modelId="{CFC14796-B251-9A49-9A6F-2C8727C8C3B4}" type="presParOf" srcId="{323F534B-9482-134C-9A85-40B56547DBD4}" destId="{75012F11-7843-1E4D-922F-57BECCDCD70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F9E6FE-A263-443A-98B4-AFB32F007E8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771CA8-218B-4918-99C0-DC433976C8F2}">
      <dgm:prSet/>
      <dgm:spPr/>
      <dgm:t>
        <a:bodyPr/>
        <a:lstStyle/>
        <a:p>
          <a:r>
            <a:rPr lang="en-US"/>
            <a:t>Typically, you cannot access the secrets once they are set.</a:t>
          </a:r>
        </a:p>
      </dgm:t>
    </dgm:pt>
    <dgm:pt modelId="{68FEB8D5-0745-4738-AB50-6C199FFA6151}" type="parTrans" cxnId="{7CF0AE86-2E47-44AB-AF9B-290A93ACB13C}">
      <dgm:prSet/>
      <dgm:spPr/>
      <dgm:t>
        <a:bodyPr/>
        <a:lstStyle/>
        <a:p>
          <a:endParaRPr lang="en-US"/>
        </a:p>
      </dgm:t>
    </dgm:pt>
    <dgm:pt modelId="{DF64BD46-7514-4838-ADE8-6AA6E76B145F}" type="sibTrans" cxnId="{7CF0AE86-2E47-44AB-AF9B-290A93ACB13C}">
      <dgm:prSet/>
      <dgm:spPr/>
      <dgm:t>
        <a:bodyPr/>
        <a:lstStyle/>
        <a:p>
          <a:endParaRPr lang="en-US"/>
        </a:p>
      </dgm:t>
    </dgm:pt>
    <dgm:pt modelId="{A1EF9DEF-BDCD-4F92-A62F-4BCA301DB937}">
      <dgm:prSet/>
      <dgm:spPr/>
      <dgm:t>
        <a:bodyPr/>
        <a:lstStyle/>
        <a:p>
          <a:r>
            <a:rPr lang="en-US"/>
            <a:t>Only the pipelines configured to use them can access the secrets.  </a:t>
          </a:r>
        </a:p>
      </dgm:t>
    </dgm:pt>
    <dgm:pt modelId="{313A5FBD-C030-4DCA-9650-A972F7FD2B4C}" type="parTrans" cxnId="{14C996A4-FD8F-4D5F-9152-6D369580F3A7}">
      <dgm:prSet/>
      <dgm:spPr/>
      <dgm:t>
        <a:bodyPr/>
        <a:lstStyle/>
        <a:p>
          <a:endParaRPr lang="en-US"/>
        </a:p>
      </dgm:t>
    </dgm:pt>
    <dgm:pt modelId="{13104E39-F2B2-41D1-B692-AEED92B77626}" type="sibTrans" cxnId="{14C996A4-FD8F-4D5F-9152-6D369580F3A7}">
      <dgm:prSet/>
      <dgm:spPr/>
      <dgm:t>
        <a:bodyPr/>
        <a:lstStyle/>
        <a:p>
          <a:endParaRPr lang="en-US"/>
        </a:p>
      </dgm:t>
    </dgm:pt>
    <dgm:pt modelId="{4DDCC19F-F484-4960-B102-BBF2822FE356}">
      <dgm:prSet/>
      <dgm:spPr/>
      <dgm:t>
        <a:bodyPr/>
        <a:lstStyle/>
        <a:p>
          <a:r>
            <a:rPr lang="en-US"/>
            <a:t>However, you can review the existing yaml files for which actions are calling specific secrets by name and importing them.</a:t>
          </a:r>
        </a:p>
      </dgm:t>
    </dgm:pt>
    <dgm:pt modelId="{6816188E-487A-42F9-81AD-02ACEBC1B182}" type="parTrans" cxnId="{F52D5AA0-6BD1-463A-B28C-7C22F4A7C934}">
      <dgm:prSet/>
      <dgm:spPr/>
      <dgm:t>
        <a:bodyPr/>
        <a:lstStyle/>
        <a:p>
          <a:endParaRPr lang="en-US"/>
        </a:p>
      </dgm:t>
    </dgm:pt>
    <dgm:pt modelId="{2A0C8CE6-E8A1-4444-B830-6CE27DB938EA}" type="sibTrans" cxnId="{F52D5AA0-6BD1-463A-B28C-7C22F4A7C934}">
      <dgm:prSet/>
      <dgm:spPr/>
      <dgm:t>
        <a:bodyPr/>
        <a:lstStyle/>
        <a:p>
          <a:endParaRPr lang="en-US"/>
        </a:p>
      </dgm:t>
    </dgm:pt>
    <dgm:pt modelId="{0535E062-F5C7-4113-B3E8-C332121EA56D}">
      <dgm:prSet/>
      <dgm:spPr/>
      <dgm:t>
        <a:bodyPr/>
        <a:lstStyle/>
        <a:p>
          <a:r>
            <a:rPr lang="en-US"/>
            <a:t>Some secrets may be forgotten in the variables and no longer called. </a:t>
          </a:r>
        </a:p>
      </dgm:t>
    </dgm:pt>
    <dgm:pt modelId="{23DAA0D6-ACB5-4460-B714-54DD3A2C02A0}" type="parTrans" cxnId="{95DD0D45-FAFD-4779-B33F-F222D527C67C}">
      <dgm:prSet/>
      <dgm:spPr/>
      <dgm:t>
        <a:bodyPr/>
        <a:lstStyle/>
        <a:p>
          <a:endParaRPr lang="en-US"/>
        </a:p>
      </dgm:t>
    </dgm:pt>
    <dgm:pt modelId="{06DCD6F2-67B3-4738-A21F-DD3DAB7A2363}" type="sibTrans" cxnId="{95DD0D45-FAFD-4779-B33F-F222D527C67C}">
      <dgm:prSet/>
      <dgm:spPr/>
      <dgm:t>
        <a:bodyPr/>
        <a:lstStyle/>
        <a:p>
          <a:endParaRPr lang="en-US"/>
        </a:p>
      </dgm:t>
    </dgm:pt>
    <dgm:pt modelId="{FFAA4684-6046-4F61-85D5-F99EA35F6D31}">
      <dgm:prSet/>
      <dgm:spPr/>
      <dgm:t>
        <a:bodyPr/>
        <a:lstStyle/>
        <a:p>
          <a:r>
            <a:rPr lang="en-US"/>
            <a:t>Very slow to do manually…</a:t>
          </a:r>
        </a:p>
      </dgm:t>
    </dgm:pt>
    <dgm:pt modelId="{0154FD29-3742-4FE7-B1DA-9E9D01648EBA}" type="parTrans" cxnId="{E8449B26-5BEB-4909-BCF0-76F2C4D38A53}">
      <dgm:prSet/>
      <dgm:spPr/>
      <dgm:t>
        <a:bodyPr/>
        <a:lstStyle/>
        <a:p>
          <a:endParaRPr lang="en-US"/>
        </a:p>
      </dgm:t>
    </dgm:pt>
    <dgm:pt modelId="{FFC31B10-4702-45E8-9604-1EAA1B3E2626}" type="sibTrans" cxnId="{E8449B26-5BEB-4909-BCF0-76F2C4D38A53}">
      <dgm:prSet/>
      <dgm:spPr/>
      <dgm:t>
        <a:bodyPr/>
        <a:lstStyle/>
        <a:p>
          <a:endParaRPr lang="en-US"/>
        </a:p>
      </dgm:t>
    </dgm:pt>
    <dgm:pt modelId="{06A9DBE7-0140-5F4E-9B13-21259C8C5432}" type="pres">
      <dgm:prSet presAssocID="{44F9E6FE-A263-443A-98B4-AFB32F007E88}" presName="diagram" presStyleCnt="0">
        <dgm:presLayoutVars>
          <dgm:dir/>
          <dgm:resizeHandles val="exact"/>
        </dgm:presLayoutVars>
      </dgm:prSet>
      <dgm:spPr/>
    </dgm:pt>
    <dgm:pt modelId="{5CB5D75B-68D7-7A4E-9BBE-53D8A3EBD527}" type="pres">
      <dgm:prSet presAssocID="{C6771CA8-218B-4918-99C0-DC433976C8F2}" presName="node" presStyleLbl="node1" presStyleIdx="0" presStyleCnt="5">
        <dgm:presLayoutVars>
          <dgm:bulletEnabled val="1"/>
        </dgm:presLayoutVars>
      </dgm:prSet>
      <dgm:spPr/>
    </dgm:pt>
    <dgm:pt modelId="{4E29E280-BCF9-1F4C-AB19-3C5B7A7F77D0}" type="pres">
      <dgm:prSet presAssocID="{DF64BD46-7514-4838-ADE8-6AA6E76B145F}" presName="sibTrans" presStyleCnt="0"/>
      <dgm:spPr/>
    </dgm:pt>
    <dgm:pt modelId="{2C102972-5A43-DF4E-9357-1D5E9FC07700}" type="pres">
      <dgm:prSet presAssocID="{A1EF9DEF-BDCD-4F92-A62F-4BCA301DB937}" presName="node" presStyleLbl="node1" presStyleIdx="1" presStyleCnt="5">
        <dgm:presLayoutVars>
          <dgm:bulletEnabled val="1"/>
        </dgm:presLayoutVars>
      </dgm:prSet>
      <dgm:spPr/>
    </dgm:pt>
    <dgm:pt modelId="{0D4F3519-0D2C-F148-8B7B-5C152E06F606}" type="pres">
      <dgm:prSet presAssocID="{13104E39-F2B2-41D1-B692-AEED92B77626}" presName="sibTrans" presStyleCnt="0"/>
      <dgm:spPr/>
    </dgm:pt>
    <dgm:pt modelId="{9ADF9232-5A7E-C440-AD20-9C59061DB6F9}" type="pres">
      <dgm:prSet presAssocID="{4DDCC19F-F484-4960-B102-BBF2822FE356}" presName="node" presStyleLbl="node1" presStyleIdx="2" presStyleCnt="5">
        <dgm:presLayoutVars>
          <dgm:bulletEnabled val="1"/>
        </dgm:presLayoutVars>
      </dgm:prSet>
      <dgm:spPr/>
    </dgm:pt>
    <dgm:pt modelId="{339D0FE9-FBE7-4740-BA0C-62A4D1049E78}" type="pres">
      <dgm:prSet presAssocID="{2A0C8CE6-E8A1-4444-B830-6CE27DB938EA}" presName="sibTrans" presStyleCnt="0"/>
      <dgm:spPr/>
    </dgm:pt>
    <dgm:pt modelId="{A09D3CA6-DF4A-E640-88A1-A75653E66005}" type="pres">
      <dgm:prSet presAssocID="{0535E062-F5C7-4113-B3E8-C332121EA56D}" presName="node" presStyleLbl="node1" presStyleIdx="3" presStyleCnt="5">
        <dgm:presLayoutVars>
          <dgm:bulletEnabled val="1"/>
        </dgm:presLayoutVars>
      </dgm:prSet>
      <dgm:spPr/>
    </dgm:pt>
    <dgm:pt modelId="{F3D561AC-D516-964D-9E40-5608CE9F9689}" type="pres">
      <dgm:prSet presAssocID="{06DCD6F2-67B3-4738-A21F-DD3DAB7A2363}" presName="sibTrans" presStyleCnt="0"/>
      <dgm:spPr/>
    </dgm:pt>
    <dgm:pt modelId="{FCFB2892-3511-CC4B-B80F-E910332BB764}" type="pres">
      <dgm:prSet presAssocID="{FFAA4684-6046-4F61-85D5-F99EA35F6D31}" presName="node" presStyleLbl="node1" presStyleIdx="4" presStyleCnt="5">
        <dgm:presLayoutVars>
          <dgm:bulletEnabled val="1"/>
        </dgm:presLayoutVars>
      </dgm:prSet>
      <dgm:spPr/>
    </dgm:pt>
  </dgm:ptLst>
  <dgm:cxnLst>
    <dgm:cxn modelId="{C3B53D15-EFC6-884A-A868-8492697BECE7}" type="presOf" srcId="{C6771CA8-218B-4918-99C0-DC433976C8F2}" destId="{5CB5D75B-68D7-7A4E-9BBE-53D8A3EBD527}" srcOrd="0" destOrd="0" presId="urn:microsoft.com/office/officeart/2005/8/layout/default"/>
    <dgm:cxn modelId="{E8449B26-5BEB-4909-BCF0-76F2C4D38A53}" srcId="{44F9E6FE-A263-443A-98B4-AFB32F007E88}" destId="{FFAA4684-6046-4F61-85D5-F99EA35F6D31}" srcOrd="4" destOrd="0" parTransId="{0154FD29-3742-4FE7-B1DA-9E9D01648EBA}" sibTransId="{FFC31B10-4702-45E8-9604-1EAA1B3E2626}"/>
    <dgm:cxn modelId="{421B9336-675F-CC49-A6E4-BEB68684EE98}" type="presOf" srcId="{FFAA4684-6046-4F61-85D5-F99EA35F6D31}" destId="{FCFB2892-3511-CC4B-B80F-E910332BB764}" srcOrd="0" destOrd="0" presId="urn:microsoft.com/office/officeart/2005/8/layout/default"/>
    <dgm:cxn modelId="{CC38A93E-5ECE-5848-BDCB-3710DD543DB1}" type="presOf" srcId="{4DDCC19F-F484-4960-B102-BBF2822FE356}" destId="{9ADF9232-5A7E-C440-AD20-9C59061DB6F9}" srcOrd="0" destOrd="0" presId="urn:microsoft.com/office/officeart/2005/8/layout/default"/>
    <dgm:cxn modelId="{FF231A40-95B3-4D44-9C4B-635D3AF3369F}" type="presOf" srcId="{44F9E6FE-A263-443A-98B4-AFB32F007E88}" destId="{06A9DBE7-0140-5F4E-9B13-21259C8C5432}" srcOrd="0" destOrd="0" presId="urn:microsoft.com/office/officeart/2005/8/layout/default"/>
    <dgm:cxn modelId="{95DD0D45-FAFD-4779-B33F-F222D527C67C}" srcId="{44F9E6FE-A263-443A-98B4-AFB32F007E88}" destId="{0535E062-F5C7-4113-B3E8-C332121EA56D}" srcOrd="3" destOrd="0" parTransId="{23DAA0D6-ACB5-4460-B714-54DD3A2C02A0}" sibTransId="{06DCD6F2-67B3-4738-A21F-DD3DAB7A2363}"/>
    <dgm:cxn modelId="{7CF0AE86-2E47-44AB-AF9B-290A93ACB13C}" srcId="{44F9E6FE-A263-443A-98B4-AFB32F007E88}" destId="{C6771CA8-218B-4918-99C0-DC433976C8F2}" srcOrd="0" destOrd="0" parTransId="{68FEB8D5-0745-4738-AB50-6C199FFA6151}" sibTransId="{DF64BD46-7514-4838-ADE8-6AA6E76B145F}"/>
    <dgm:cxn modelId="{F52D5AA0-6BD1-463A-B28C-7C22F4A7C934}" srcId="{44F9E6FE-A263-443A-98B4-AFB32F007E88}" destId="{4DDCC19F-F484-4960-B102-BBF2822FE356}" srcOrd="2" destOrd="0" parTransId="{6816188E-487A-42F9-81AD-02ACEBC1B182}" sibTransId="{2A0C8CE6-E8A1-4444-B830-6CE27DB938EA}"/>
    <dgm:cxn modelId="{14C996A4-FD8F-4D5F-9152-6D369580F3A7}" srcId="{44F9E6FE-A263-443A-98B4-AFB32F007E88}" destId="{A1EF9DEF-BDCD-4F92-A62F-4BCA301DB937}" srcOrd="1" destOrd="0" parTransId="{313A5FBD-C030-4DCA-9650-A972F7FD2B4C}" sibTransId="{13104E39-F2B2-41D1-B692-AEED92B77626}"/>
    <dgm:cxn modelId="{47D953CF-EF33-904E-B770-28C69CF01FD3}" type="presOf" srcId="{A1EF9DEF-BDCD-4F92-A62F-4BCA301DB937}" destId="{2C102972-5A43-DF4E-9357-1D5E9FC07700}" srcOrd="0" destOrd="0" presId="urn:microsoft.com/office/officeart/2005/8/layout/default"/>
    <dgm:cxn modelId="{A7AF4DE9-F1B6-1446-B1A8-74EBB597019D}" type="presOf" srcId="{0535E062-F5C7-4113-B3E8-C332121EA56D}" destId="{A09D3CA6-DF4A-E640-88A1-A75653E66005}" srcOrd="0" destOrd="0" presId="urn:microsoft.com/office/officeart/2005/8/layout/default"/>
    <dgm:cxn modelId="{31AF2D7E-B7A9-AF46-B130-16EBB421BCB8}" type="presParOf" srcId="{06A9DBE7-0140-5F4E-9B13-21259C8C5432}" destId="{5CB5D75B-68D7-7A4E-9BBE-53D8A3EBD527}" srcOrd="0" destOrd="0" presId="urn:microsoft.com/office/officeart/2005/8/layout/default"/>
    <dgm:cxn modelId="{B4A45FEA-D5E3-9547-86CD-5F699DF5A024}" type="presParOf" srcId="{06A9DBE7-0140-5F4E-9B13-21259C8C5432}" destId="{4E29E280-BCF9-1F4C-AB19-3C5B7A7F77D0}" srcOrd="1" destOrd="0" presId="urn:microsoft.com/office/officeart/2005/8/layout/default"/>
    <dgm:cxn modelId="{6359F897-1906-1743-98D7-983E7203B852}" type="presParOf" srcId="{06A9DBE7-0140-5F4E-9B13-21259C8C5432}" destId="{2C102972-5A43-DF4E-9357-1D5E9FC07700}" srcOrd="2" destOrd="0" presId="urn:microsoft.com/office/officeart/2005/8/layout/default"/>
    <dgm:cxn modelId="{C7B5F157-FA7D-5047-B5DC-74FE9099AA76}" type="presParOf" srcId="{06A9DBE7-0140-5F4E-9B13-21259C8C5432}" destId="{0D4F3519-0D2C-F148-8B7B-5C152E06F606}" srcOrd="3" destOrd="0" presId="urn:microsoft.com/office/officeart/2005/8/layout/default"/>
    <dgm:cxn modelId="{86859BFC-FC8A-FB43-8996-C365B06A4E40}" type="presParOf" srcId="{06A9DBE7-0140-5F4E-9B13-21259C8C5432}" destId="{9ADF9232-5A7E-C440-AD20-9C59061DB6F9}" srcOrd="4" destOrd="0" presId="urn:microsoft.com/office/officeart/2005/8/layout/default"/>
    <dgm:cxn modelId="{E086851F-C28D-134A-88CE-68DDABDCA499}" type="presParOf" srcId="{06A9DBE7-0140-5F4E-9B13-21259C8C5432}" destId="{339D0FE9-FBE7-4740-BA0C-62A4D1049E78}" srcOrd="5" destOrd="0" presId="urn:microsoft.com/office/officeart/2005/8/layout/default"/>
    <dgm:cxn modelId="{B8EAE28B-291C-704D-AF78-A375E70DB58F}" type="presParOf" srcId="{06A9DBE7-0140-5F4E-9B13-21259C8C5432}" destId="{A09D3CA6-DF4A-E640-88A1-A75653E66005}" srcOrd="6" destOrd="0" presId="urn:microsoft.com/office/officeart/2005/8/layout/default"/>
    <dgm:cxn modelId="{6254DE6C-ADA9-6246-858D-04F7459C097D}" type="presParOf" srcId="{06A9DBE7-0140-5F4E-9B13-21259C8C5432}" destId="{F3D561AC-D516-964D-9E40-5608CE9F9689}" srcOrd="7" destOrd="0" presId="urn:microsoft.com/office/officeart/2005/8/layout/default"/>
    <dgm:cxn modelId="{458B59F1-E8FC-B240-9E1E-B10A34AC5289}" type="presParOf" srcId="{06A9DBE7-0140-5F4E-9B13-21259C8C5432}" destId="{FCFB2892-3511-CC4B-B80F-E910332BB76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6254BE-8B70-4D54-9638-A7DF4A321F6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1137ED6-3CCC-45BD-98B2-E2E780513116}">
      <dgm:prSet/>
      <dgm:spPr/>
      <dgm:t>
        <a:bodyPr/>
        <a:lstStyle/>
        <a:p>
          <a:r>
            <a:rPr lang="en-US" b="0" i="0" baseline="0"/>
            <a:t>This comes down to being very mindful of the roles IAM permissions you configure. </a:t>
          </a:r>
          <a:endParaRPr lang="en-US"/>
        </a:p>
      </dgm:t>
    </dgm:pt>
    <dgm:pt modelId="{C757E2B4-5BA0-4DE3-91BC-4A104F52C4BF}" type="parTrans" cxnId="{DDC478BC-5BDE-4D95-BB64-A05CAA9C8D67}">
      <dgm:prSet/>
      <dgm:spPr/>
      <dgm:t>
        <a:bodyPr/>
        <a:lstStyle/>
        <a:p>
          <a:endParaRPr lang="en-US"/>
        </a:p>
      </dgm:t>
    </dgm:pt>
    <dgm:pt modelId="{6D61FB48-13F3-4BE0-B6BC-FF785D985600}" type="sibTrans" cxnId="{DDC478BC-5BDE-4D95-BB64-A05CAA9C8D67}">
      <dgm:prSet/>
      <dgm:spPr/>
      <dgm:t>
        <a:bodyPr/>
        <a:lstStyle/>
        <a:p>
          <a:endParaRPr lang="en-US"/>
        </a:p>
      </dgm:t>
    </dgm:pt>
    <dgm:pt modelId="{7B996FB6-AD59-4FA3-981C-C4020C21C8AC}">
      <dgm:prSet/>
      <dgm:spPr/>
      <dgm:t>
        <a:bodyPr/>
        <a:lstStyle/>
        <a:p>
          <a:r>
            <a:rPr lang="en-US" b="0" i="0" baseline="0"/>
            <a:t>Principle of least privilege should be adhered to in the strictest regards. </a:t>
          </a:r>
          <a:endParaRPr lang="en-US"/>
        </a:p>
      </dgm:t>
    </dgm:pt>
    <dgm:pt modelId="{B0DE471A-E43B-4742-A08D-BABF73A6D978}" type="parTrans" cxnId="{007E78EA-8854-4DB6-99A1-6059699127C5}">
      <dgm:prSet/>
      <dgm:spPr/>
      <dgm:t>
        <a:bodyPr/>
        <a:lstStyle/>
        <a:p>
          <a:endParaRPr lang="en-US"/>
        </a:p>
      </dgm:t>
    </dgm:pt>
    <dgm:pt modelId="{F5E90FFE-53B1-4340-9F61-7DD701EEFD5D}" type="sibTrans" cxnId="{007E78EA-8854-4DB6-99A1-6059699127C5}">
      <dgm:prSet/>
      <dgm:spPr/>
      <dgm:t>
        <a:bodyPr/>
        <a:lstStyle/>
        <a:p>
          <a:endParaRPr lang="en-US"/>
        </a:p>
      </dgm:t>
    </dgm:pt>
    <dgm:pt modelId="{4E8DC393-7CDB-4272-885B-3DDF51608C05}">
      <dgm:prSet/>
      <dgm:spPr/>
      <dgm:t>
        <a:bodyPr/>
        <a:lstStyle/>
        <a:p>
          <a:r>
            <a:rPr lang="en-US" b="0" i="0" baseline="0"/>
            <a:t>Segment your runners for specific purposes. Infrastructure as Code runners should not be used for application pipelines. </a:t>
          </a:r>
          <a:endParaRPr lang="en-US"/>
        </a:p>
      </dgm:t>
    </dgm:pt>
    <dgm:pt modelId="{DBE1E0B2-32ED-4E9F-8874-BD23EC5F0E75}" type="parTrans" cxnId="{8C556168-A34C-4919-8E8A-2B928F846397}">
      <dgm:prSet/>
      <dgm:spPr/>
      <dgm:t>
        <a:bodyPr/>
        <a:lstStyle/>
        <a:p>
          <a:endParaRPr lang="en-US"/>
        </a:p>
      </dgm:t>
    </dgm:pt>
    <dgm:pt modelId="{79F0E44B-39A9-405E-9F60-5D5545A108E3}" type="sibTrans" cxnId="{8C556168-A34C-4919-8E8A-2B928F846397}">
      <dgm:prSet/>
      <dgm:spPr/>
      <dgm:t>
        <a:bodyPr/>
        <a:lstStyle/>
        <a:p>
          <a:endParaRPr lang="en-US"/>
        </a:p>
      </dgm:t>
    </dgm:pt>
    <dgm:pt modelId="{FF304A41-2842-4F6B-A82B-AD0690393F7E}">
      <dgm:prSet/>
      <dgm:spPr/>
      <dgm:t>
        <a:bodyPr/>
        <a:lstStyle/>
        <a:p>
          <a:r>
            <a:rPr lang="en-US"/>
            <a:t>Create the roles with as </a:t>
          </a:r>
          <a:r>
            <a:rPr lang="en-US" b="0" i="0" baseline="0"/>
            <a:t>restrictive trust relationship policies.</a:t>
          </a:r>
          <a:endParaRPr lang="en-US"/>
        </a:p>
      </dgm:t>
    </dgm:pt>
    <dgm:pt modelId="{2C815B73-AB90-47FA-9836-A0741AEC8D6E}" type="parTrans" cxnId="{69BDE7ED-B485-40BA-86ED-509E34FD2FC1}">
      <dgm:prSet/>
      <dgm:spPr/>
      <dgm:t>
        <a:bodyPr/>
        <a:lstStyle/>
        <a:p>
          <a:endParaRPr lang="en-US"/>
        </a:p>
      </dgm:t>
    </dgm:pt>
    <dgm:pt modelId="{A81ADFB0-BD32-4B4F-9642-1F50107FC03D}" type="sibTrans" cxnId="{69BDE7ED-B485-40BA-86ED-509E34FD2FC1}">
      <dgm:prSet/>
      <dgm:spPr/>
      <dgm:t>
        <a:bodyPr/>
        <a:lstStyle/>
        <a:p>
          <a:endParaRPr lang="en-US"/>
        </a:p>
      </dgm:t>
    </dgm:pt>
    <dgm:pt modelId="{2131AF75-CDBF-4851-84AA-2CB34C2C2135}">
      <dgm:prSet/>
      <dgm:spPr/>
      <dgm:t>
        <a:bodyPr/>
        <a:lstStyle/>
        <a:p>
          <a:r>
            <a:rPr lang="en-US" b="0" i="0" baseline="0"/>
            <a:t>Enable AWS GuardDuty to discover when AWS credentials are used in a suspicious way. </a:t>
          </a:r>
          <a:endParaRPr lang="en-US"/>
        </a:p>
      </dgm:t>
    </dgm:pt>
    <dgm:pt modelId="{A7A419AC-A16D-49A1-B64C-AAA4F0EA77C5}" type="parTrans" cxnId="{369790C7-D220-4345-AD0F-0E4247D8A3D6}">
      <dgm:prSet/>
      <dgm:spPr/>
      <dgm:t>
        <a:bodyPr/>
        <a:lstStyle/>
        <a:p>
          <a:endParaRPr lang="en-US"/>
        </a:p>
      </dgm:t>
    </dgm:pt>
    <dgm:pt modelId="{C67A2EDB-5BE2-4682-B5A1-617A98033E50}" type="sibTrans" cxnId="{369790C7-D220-4345-AD0F-0E4247D8A3D6}">
      <dgm:prSet/>
      <dgm:spPr/>
      <dgm:t>
        <a:bodyPr/>
        <a:lstStyle/>
        <a:p>
          <a:endParaRPr lang="en-US"/>
        </a:p>
      </dgm:t>
    </dgm:pt>
    <dgm:pt modelId="{C97090F2-56AD-4D0C-833E-49B5CE33CD7C}">
      <dgm:prSet/>
      <dgm:spPr/>
      <dgm:t>
        <a:bodyPr/>
        <a:lstStyle/>
        <a:p>
          <a:r>
            <a:rPr lang="en-US" b="0" i="0" baseline="0"/>
            <a:t>Restrict users access to repositories that only pertain to their roles. </a:t>
          </a:r>
          <a:endParaRPr lang="en-US"/>
        </a:p>
      </dgm:t>
    </dgm:pt>
    <dgm:pt modelId="{3C7DA2F3-DB63-49B7-9915-F0542F115E8F}" type="parTrans" cxnId="{6BECB703-EF07-40DA-A155-E23C4A5AA2BE}">
      <dgm:prSet/>
      <dgm:spPr/>
      <dgm:t>
        <a:bodyPr/>
        <a:lstStyle/>
        <a:p>
          <a:endParaRPr lang="en-US"/>
        </a:p>
      </dgm:t>
    </dgm:pt>
    <dgm:pt modelId="{BC66A93E-B2EF-4734-AA3E-56FF37FB76F7}" type="sibTrans" cxnId="{6BECB703-EF07-40DA-A155-E23C4A5AA2BE}">
      <dgm:prSet/>
      <dgm:spPr/>
      <dgm:t>
        <a:bodyPr/>
        <a:lstStyle/>
        <a:p>
          <a:endParaRPr lang="en-US"/>
        </a:p>
      </dgm:t>
    </dgm:pt>
    <dgm:pt modelId="{FEE384F6-B372-44A5-B734-57A4677FF1C5}">
      <dgm:prSet/>
      <dgm:spPr/>
      <dgm:t>
        <a:bodyPr/>
        <a:lstStyle/>
        <a:p>
          <a:r>
            <a:rPr lang="en-US" b="0" i="0" baseline="0" dirty="0"/>
            <a:t>Limit lifetime of the role's session tokens. </a:t>
          </a:r>
          <a:endParaRPr lang="en-US" dirty="0"/>
        </a:p>
      </dgm:t>
    </dgm:pt>
    <dgm:pt modelId="{78409AAA-F9E2-4157-809C-B218BCF1AA75}" type="parTrans" cxnId="{24334F3C-DFD2-4DC9-8F9A-8B288D4D1CE6}">
      <dgm:prSet/>
      <dgm:spPr/>
      <dgm:t>
        <a:bodyPr/>
        <a:lstStyle/>
        <a:p>
          <a:endParaRPr lang="en-US"/>
        </a:p>
      </dgm:t>
    </dgm:pt>
    <dgm:pt modelId="{70D3B56F-A312-4722-9823-532BF3E058A1}" type="sibTrans" cxnId="{24334F3C-DFD2-4DC9-8F9A-8B288D4D1CE6}">
      <dgm:prSet/>
      <dgm:spPr/>
      <dgm:t>
        <a:bodyPr/>
        <a:lstStyle/>
        <a:p>
          <a:endParaRPr lang="en-US"/>
        </a:p>
      </dgm:t>
    </dgm:pt>
    <dgm:pt modelId="{CD8CBFFC-0915-A648-9537-9A9302C0B8DB}" type="pres">
      <dgm:prSet presAssocID="{5A6254BE-8B70-4D54-9638-A7DF4A321F69}" presName="diagram" presStyleCnt="0">
        <dgm:presLayoutVars>
          <dgm:dir/>
          <dgm:resizeHandles val="exact"/>
        </dgm:presLayoutVars>
      </dgm:prSet>
      <dgm:spPr/>
    </dgm:pt>
    <dgm:pt modelId="{2A4CA574-F607-DC4C-8B04-C60C21F20919}" type="pres">
      <dgm:prSet presAssocID="{A1137ED6-3CCC-45BD-98B2-E2E780513116}" presName="node" presStyleLbl="node1" presStyleIdx="0" presStyleCnt="7">
        <dgm:presLayoutVars>
          <dgm:bulletEnabled val="1"/>
        </dgm:presLayoutVars>
      </dgm:prSet>
      <dgm:spPr/>
    </dgm:pt>
    <dgm:pt modelId="{0D7D77A0-009F-5642-AF6B-82E7CD8372B2}" type="pres">
      <dgm:prSet presAssocID="{6D61FB48-13F3-4BE0-B6BC-FF785D985600}" presName="sibTrans" presStyleCnt="0"/>
      <dgm:spPr/>
    </dgm:pt>
    <dgm:pt modelId="{86262F6F-BA2A-5B4E-9B6C-245910EC531F}" type="pres">
      <dgm:prSet presAssocID="{7B996FB6-AD59-4FA3-981C-C4020C21C8AC}" presName="node" presStyleLbl="node1" presStyleIdx="1" presStyleCnt="7">
        <dgm:presLayoutVars>
          <dgm:bulletEnabled val="1"/>
        </dgm:presLayoutVars>
      </dgm:prSet>
      <dgm:spPr/>
    </dgm:pt>
    <dgm:pt modelId="{9CDC46B0-6144-E448-9966-5CE6205D8E70}" type="pres">
      <dgm:prSet presAssocID="{F5E90FFE-53B1-4340-9F61-7DD701EEFD5D}" presName="sibTrans" presStyleCnt="0"/>
      <dgm:spPr/>
    </dgm:pt>
    <dgm:pt modelId="{FDB930F0-0739-FE4F-8E6B-5E04BBDD3C2F}" type="pres">
      <dgm:prSet presAssocID="{4E8DC393-7CDB-4272-885B-3DDF51608C05}" presName="node" presStyleLbl="node1" presStyleIdx="2" presStyleCnt="7">
        <dgm:presLayoutVars>
          <dgm:bulletEnabled val="1"/>
        </dgm:presLayoutVars>
      </dgm:prSet>
      <dgm:spPr/>
    </dgm:pt>
    <dgm:pt modelId="{8EF7B298-3F03-5441-B596-ACD0B55B358D}" type="pres">
      <dgm:prSet presAssocID="{79F0E44B-39A9-405E-9F60-5D5545A108E3}" presName="sibTrans" presStyleCnt="0"/>
      <dgm:spPr/>
    </dgm:pt>
    <dgm:pt modelId="{FDC5C726-5BA2-174C-8177-E3A50F8C98C8}" type="pres">
      <dgm:prSet presAssocID="{FF304A41-2842-4F6B-A82B-AD0690393F7E}" presName="node" presStyleLbl="node1" presStyleIdx="3" presStyleCnt="7">
        <dgm:presLayoutVars>
          <dgm:bulletEnabled val="1"/>
        </dgm:presLayoutVars>
      </dgm:prSet>
      <dgm:spPr/>
    </dgm:pt>
    <dgm:pt modelId="{997BDCC0-B8D8-5A4E-BA2F-E7F10A92D1BD}" type="pres">
      <dgm:prSet presAssocID="{A81ADFB0-BD32-4B4F-9642-1F50107FC03D}" presName="sibTrans" presStyleCnt="0"/>
      <dgm:spPr/>
    </dgm:pt>
    <dgm:pt modelId="{ED5A5094-2B89-2D42-B9B2-B6F61328689B}" type="pres">
      <dgm:prSet presAssocID="{2131AF75-CDBF-4851-84AA-2CB34C2C2135}" presName="node" presStyleLbl="node1" presStyleIdx="4" presStyleCnt="7">
        <dgm:presLayoutVars>
          <dgm:bulletEnabled val="1"/>
        </dgm:presLayoutVars>
      </dgm:prSet>
      <dgm:spPr/>
    </dgm:pt>
    <dgm:pt modelId="{F26127A9-C1AC-EC40-A256-616B912F8D39}" type="pres">
      <dgm:prSet presAssocID="{C67A2EDB-5BE2-4682-B5A1-617A98033E50}" presName="sibTrans" presStyleCnt="0"/>
      <dgm:spPr/>
    </dgm:pt>
    <dgm:pt modelId="{FCA3A750-E2BC-3347-AA7D-37D30BDBB6D3}" type="pres">
      <dgm:prSet presAssocID="{C97090F2-56AD-4D0C-833E-49B5CE33CD7C}" presName="node" presStyleLbl="node1" presStyleIdx="5" presStyleCnt="7">
        <dgm:presLayoutVars>
          <dgm:bulletEnabled val="1"/>
        </dgm:presLayoutVars>
      </dgm:prSet>
      <dgm:spPr/>
    </dgm:pt>
    <dgm:pt modelId="{2611BDFC-FA39-594D-8E36-DBAC56665845}" type="pres">
      <dgm:prSet presAssocID="{BC66A93E-B2EF-4734-AA3E-56FF37FB76F7}" presName="sibTrans" presStyleCnt="0"/>
      <dgm:spPr/>
    </dgm:pt>
    <dgm:pt modelId="{E3191ED4-54FE-C143-9CEC-FC6373C8DA06}" type="pres">
      <dgm:prSet presAssocID="{FEE384F6-B372-44A5-B734-57A4677FF1C5}" presName="node" presStyleLbl="node1" presStyleIdx="6" presStyleCnt="7">
        <dgm:presLayoutVars>
          <dgm:bulletEnabled val="1"/>
        </dgm:presLayoutVars>
      </dgm:prSet>
      <dgm:spPr/>
    </dgm:pt>
  </dgm:ptLst>
  <dgm:cxnLst>
    <dgm:cxn modelId="{6BECB703-EF07-40DA-A155-E23C4A5AA2BE}" srcId="{5A6254BE-8B70-4D54-9638-A7DF4A321F69}" destId="{C97090F2-56AD-4D0C-833E-49B5CE33CD7C}" srcOrd="5" destOrd="0" parTransId="{3C7DA2F3-DB63-49B7-9915-F0542F115E8F}" sibTransId="{BC66A93E-B2EF-4734-AA3E-56FF37FB76F7}"/>
    <dgm:cxn modelId="{1D93F605-A6F7-DD40-BF2D-DD6ADA3DB3F7}" type="presOf" srcId="{4E8DC393-7CDB-4272-885B-3DDF51608C05}" destId="{FDB930F0-0739-FE4F-8E6B-5E04BBDD3C2F}" srcOrd="0" destOrd="0" presId="urn:microsoft.com/office/officeart/2005/8/layout/default"/>
    <dgm:cxn modelId="{24334F3C-DFD2-4DC9-8F9A-8B288D4D1CE6}" srcId="{5A6254BE-8B70-4D54-9638-A7DF4A321F69}" destId="{FEE384F6-B372-44A5-B734-57A4677FF1C5}" srcOrd="6" destOrd="0" parTransId="{78409AAA-F9E2-4157-809C-B218BCF1AA75}" sibTransId="{70D3B56F-A312-4722-9823-532BF3E058A1}"/>
    <dgm:cxn modelId="{24651842-744A-8741-B3C7-EAE278FE1850}" type="presOf" srcId="{FF304A41-2842-4F6B-A82B-AD0690393F7E}" destId="{FDC5C726-5BA2-174C-8177-E3A50F8C98C8}" srcOrd="0" destOrd="0" presId="urn:microsoft.com/office/officeart/2005/8/layout/default"/>
    <dgm:cxn modelId="{FE0C4056-7AB0-6646-A840-55B514D5441F}" type="presOf" srcId="{FEE384F6-B372-44A5-B734-57A4677FF1C5}" destId="{E3191ED4-54FE-C143-9CEC-FC6373C8DA06}" srcOrd="0" destOrd="0" presId="urn:microsoft.com/office/officeart/2005/8/layout/default"/>
    <dgm:cxn modelId="{8C556168-A34C-4919-8E8A-2B928F846397}" srcId="{5A6254BE-8B70-4D54-9638-A7DF4A321F69}" destId="{4E8DC393-7CDB-4272-885B-3DDF51608C05}" srcOrd="2" destOrd="0" parTransId="{DBE1E0B2-32ED-4E9F-8874-BD23EC5F0E75}" sibTransId="{79F0E44B-39A9-405E-9F60-5D5545A108E3}"/>
    <dgm:cxn modelId="{7F57946C-2A1C-A44A-8446-C38ED29E6999}" type="presOf" srcId="{7B996FB6-AD59-4FA3-981C-C4020C21C8AC}" destId="{86262F6F-BA2A-5B4E-9B6C-245910EC531F}" srcOrd="0" destOrd="0" presId="urn:microsoft.com/office/officeart/2005/8/layout/default"/>
    <dgm:cxn modelId="{6D0D0780-F32D-9445-B69B-927FFDE17A77}" type="presOf" srcId="{2131AF75-CDBF-4851-84AA-2CB34C2C2135}" destId="{ED5A5094-2B89-2D42-B9B2-B6F61328689B}" srcOrd="0" destOrd="0" presId="urn:microsoft.com/office/officeart/2005/8/layout/default"/>
    <dgm:cxn modelId="{941B4388-047A-5B40-9ECC-5276D6B4E066}" type="presOf" srcId="{A1137ED6-3CCC-45BD-98B2-E2E780513116}" destId="{2A4CA574-F607-DC4C-8B04-C60C21F20919}" srcOrd="0" destOrd="0" presId="urn:microsoft.com/office/officeart/2005/8/layout/default"/>
    <dgm:cxn modelId="{DDC478BC-5BDE-4D95-BB64-A05CAA9C8D67}" srcId="{5A6254BE-8B70-4D54-9638-A7DF4A321F69}" destId="{A1137ED6-3CCC-45BD-98B2-E2E780513116}" srcOrd="0" destOrd="0" parTransId="{C757E2B4-5BA0-4DE3-91BC-4A104F52C4BF}" sibTransId="{6D61FB48-13F3-4BE0-B6BC-FF785D985600}"/>
    <dgm:cxn modelId="{369790C7-D220-4345-AD0F-0E4247D8A3D6}" srcId="{5A6254BE-8B70-4D54-9638-A7DF4A321F69}" destId="{2131AF75-CDBF-4851-84AA-2CB34C2C2135}" srcOrd="4" destOrd="0" parTransId="{A7A419AC-A16D-49A1-B64C-AAA4F0EA77C5}" sibTransId="{C67A2EDB-5BE2-4682-B5A1-617A98033E50}"/>
    <dgm:cxn modelId="{E89D6EDF-CBD7-E64A-9A0E-CDD5BBA2F27E}" type="presOf" srcId="{C97090F2-56AD-4D0C-833E-49B5CE33CD7C}" destId="{FCA3A750-E2BC-3347-AA7D-37D30BDBB6D3}" srcOrd="0" destOrd="0" presId="urn:microsoft.com/office/officeart/2005/8/layout/default"/>
    <dgm:cxn modelId="{007E78EA-8854-4DB6-99A1-6059699127C5}" srcId="{5A6254BE-8B70-4D54-9638-A7DF4A321F69}" destId="{7B996FB6-AD59-4FA3-981C-C4020C21C8AC}" srcOrd="1" destOrd="0" parTransId="{B0DE471A-E43B-4742-A08D-BABF73A6D978}" sibTransId="{F5E90FFE-53B1-4340-9F61-7DD701EEFD5D}"/>
    <dgm:cxn modelId="{A482DFED-7C95-EB44-AC0B-1B02E47C84E8}" type="presOf" srcId="{5A6254BE-8B70-4D54-9638-A7DF4A321F69}" destId="{CD8CBFFC-0915-A648-9537-9A9302C0B8DB}" srcOrd="0" destOrd="0" presId="urn:microsoft.com/office/officeart/2005/8/layout/default"/>
    <dgm:cxn modelId="{69BDE7ED-B485-40BA-86ED-509E34FD2FC1}" srcId="{5A6254BE-8B70-4D54-9638-A7DF4A321F69}" destId="{FF304A41-2842-4F6B-A82B-AD0690393F7E}" srcOrd="3" destOrd="0" parTransId="{2C815B73-AB90-47FA-9836-A0741AEC8D6E}" sibTransId="{A81ADFB0-BD32-4B4F-9642-1F50107FC03D}"/>
    <dgm:cxn modelId="{C92A6A32-077C-4F4B-9E2E-85F4DB24C44A}" type="presParOf" srcId="{CD8CBFFC-0915-A648-9537-9A9302C0B8DB}" destId="{2A4CA574-F607-DC4C-8B04-C60C21F20919}" srcOrd="0" destOrd="0" presId="urn:microsoft.com/office/officeart/2005/8/layout/default"/>
    <dgm:cxn modelId="{C5FAD3FD-9E1F-F845-B42C-AC6EEA536A6F}" type="presParOf" srcId="{CD8CBFFC-0915-A648-9537-9A9302C0B8DB}" destId="{0D7D77A0-009F-5642-AF6B-82E7CD8372B2}" srcOrd="1" destOrd="0" presId="urn:microsoft.com/office/officeart/2005/8/layout/default"/>
    <dgm:cxn modelId="{D6D58FB6-1B3B-0542-BBCF-16CF0C52A96F}" type="presParOf" srcId="{CD8CBFFC-0915-A648-9537-9A9302C0B8DB}" destId="{86262F6F-BA2A-5B4E-9B6C-245910EC531F}" srcOrd="2" destOrd="0" presId="urn:microsoft.com/office/officeart/2005/8/layout/default"/>
    <dgm:cxn modelId="{7B9B6E82-9629-F44A-A581-66F672D9969D}" type="presParOf" srcId="{CD8CBFFC-0915-A648-9537-9A9302C0B8DB}" destId="{9CDC46B0-6144-E448-9966-5CE6205D8E70}" srcOrd="3" destOrd="0" presId="urn:microsoft.com/office/officeart/2005/8/layout/default"/>
    <dgm:cxn modelId="{1A682D69-C663-164E-9C68-73DCD56DB018}" type="presParOf" srcId="{CD8CBFFC-0915-A648-9537-9A9302C0B8DB}" destId="{FDB930F0-0739-FE4F-8E6B-5E04BBDD3C2F}" srcOrd="4" destOrd="0" presId="urn:microsoft.com/office/officeart/2005/8/layout/default"/>
    <dgm:cxn modelId="{1FD79E77-E592-DD4B-9538-9AF2EE08E0EF}" type="presParOf" srcId="{CD8CBFFC-0915-A648-9537-9A9302C0B8DB}" destId="{8EF7B298-3F03-5441-B596-ACD0B55B358D}" srcOrd="5" destOrd="0" presId="urn:microsoft.com/office/officeart/2005/8/layout/default"/>
    <dgm:cxn modelId="{F60D8DBA-8446-3044-AD71-571BD73ACC82}" type="presParOf" srcId="{CD8CBFFC-0915-A648-9537-9A9302C0B8DB}" destId="{FDC5C726-5BA2-174C-8177-E3A50F8C98C8}" srcOrd="6" destOrd="0" presId="urn:microsoft.com/office/officeart/2005/8/layout/default"/>
    <dgm:cxn modelId="{8500F848-1945-E741-AC95-8A516C19810C}" type="presParOf" srcId="{CD8CBFFC-0915-A648-9537-9A9302C0B8DB}" destId="{997BDCC0-B8D8-5A4E-BA2F-E7F10A92D1BD}" srcOrd="7" destOrd="0" presId="urn:microsoft.com/office/officeart/2005/8/layout/default"/>
    <dgm:cxn modelId="{2CF62FBC-D571-9E43-92DB-A63F11B28E13}" type="presParOf" srcId="{CD8CBFFC-0915-A648-9537-9A9302C0B8DB}" destId="{ED5A5094-2B89-2D42-B9B2-B6F61328689B}" srcOrd="8" destOrd="0" presId="urn:microsoft.com/office/officeart/2005/8/layout/default"/>
    <dgm:cxn modelId="{4F066619-6D38-5747-BF0D-6193D9229C90}" type="presParOf" srcId="{CD8CBFFC-0915-A648-9537-9A9302C0B8DB}" destId="{F26127A9-C1AC-EC40-A256-616B912F8D39}" srcOrd="9" destOrd="0" presId="urn:microsoft.com/office/officeart/2005/8/layout/default"/>
    <dgm:cxn modelId="{862BCD31-2FAC-0144-87A7-6EC03F44F23E}" type="presParOf" srcId="{CD8CBFFC-0915-A648-9537-9A9302C0B8DB}" destId="{FCA3A750-E2BC-3347-AA7D-37D30BDBB6D3}" srcOrd="10" destOrd="0" presId="urn:microsoft.com/office/officeart/2005/8/layout/default"/>
    <dgm:cxn modelId="{E061629D-02CC-E74F-8BEB-23A1B3FAF379}" type="presParOf" srcId="{CD8CBFFC-0915-A648-9537-9A9302C0B8DB}" destId="{2611BDFC-FA39-594D-8E36-DBAC56665845}" srcOrd="11" destOrd="0" presId="urn:microsoft.com/office/officeart/2005/8/layout/default"/>
    <dgm:cxn modelId="{BBA2B31D-05B5-B843-811F-29A7195BC27A}" type="presParOf" srcId="{CD8CBFFC-0915-A648-9537-9A9302C0B8DB}" destId="{E3191ED4-54FE-C143-9CEC-FC6373C8DA0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99F22-7103-674C-B95B-B836507055BA}">
      <dsp:nvSpPr>
        <dsp:cNvPr id="0" name=""/>
        <dsp:cNvSpPr/>
      </dsp:nvSpPr>
      <dsp:spPr>
        <a:xfrm>
          <a:off x="0" y="759511"/>
          <a:ext cx="6711707" cy="402702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Uses: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Automated Testing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Code Quality Checks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 err="1"/>
            <a:t>IaC</a:t>
          </a:r>
          <a:r>
            <a:rPr lang="en-US" sz="3000" kern="1200" dirty="0"/>
            <a:t> Deployment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Version Control Integration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Dependency/Artifact Management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Workflow Orchestration</a:t>
          </a:r>
        </a:p>
      </dsp:txBody>
      <dsp:txXfrm>
        <a:off x="0" y="759511"/>
        <a:ext cx="6711707" cy="40270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7E822-97BA-7242-90C1-39E79939F786}">
      <dsp:nvSpPr>
        <dsp:cNvPr id="0" name=""/>
        <dsp:cNvSpPr/>
      </dsp:nvSpPr>
      <dsp:spPr>
        <a:xfrm>
          <a:off x="0" y="1188499"/>
          <a:ext cx="666683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9ECCE-6A6E-CD47-B3C8-CB5FB67C86BA}">
      <dsp:nvSpPr>
        <dsp:cNvPr id="0" name=""/>
        <dsp:cNvSpPr/>
      </dsp:nvSpPr>
      <dsp:spPr>
        <a:xfrm>
          <a:off x="333341" y="878539"/>
          <a:ext cx="4666783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Cloud Penetration Tests</a:t>
          </a:r>
        </a:p>
      </dsp:txBody>
      <dsp:txXfrm>
        <a:off x="363603" y="908801"/>
        <a:ext cx="4606259" cy="559396"/>
      </dsp:txXfrm>
    </dsp:sp>
    <dsp:sp modelId="{BD26A6DA-DC1D-B04F-8756-08592154F94E}">
      <dsp:nvSpPr>
        <dsp:cNvPr id="0" name=""/>
        <dsp:cNvSpPr/>
      </dsp:nvSpPr>
      <dsp:spPr>
        <a:xfrm>
          <a:off x="0" y="2141059"/>
          <a:ext cx="666683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34DC3-FC77-6E4E-9D49-D3D063CE4053}">
      <dsp:nvSpPr>
        <dsp:cNvPr id="0" name=""/>
        <dsp:cNvSpPr/>
      </dsp:nvSpPr>
      <dsp:spPr>
        <a:xfrm>
          <a:off x="333341" y="1831099"/>
          <a:ext cx="4666783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CI/CD Pipeline Specific Assessment</a:t>
          </a:r>
        </a:p>
      </dsp:txBody>
      <dsp:txXfrm>
        <a:off x="363603" y="1861361"/>
        <a:ext cx="4606259" cy="559396"/>
      </dsp:txXfrm>
    </dsp:sp>
    <dsp:sp modelId="{CECD8E7B-1C04-8F47-B897-D9211FB112A9}">
      <dsp:nvSpPr>
        <dsp:cNvPr id="0" name=""/>
        <dsp:cNvSpPr/>
      </dsp:nvSpPr>
      <dsp:spPr>
        <a:xfrm>
          <a:off x="0" y="3093619"/>
          <a:ext cx="666683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CF787-31AC-3745-A13C-4E7F7C60DBC9}">
      <dsp:nvSpPr>
        <dsp:cNvPr id="0" name=""/>
        <dsp:cNvSpPr/>
      </dsp:nvSpPr>
      <dsp:spPr>
        <a:xfrm>
          <a:off x="333341" y="2783660"/>
          <a:ext cx="4666783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Red Team Engagement</a:t>
          </a:r>
        </a:p>
      </dsp:txBody>
      <dsp:txXfrm>
        <a:off x="363603" y="2813922"/>
        <a:ext cx="4606259" cy="559396"/>
      </dsp:txXfrm>
    </dsp:sp>
    <dsp:sp modelId="{FAF2EE3C-2B66-7044-A92C-76060FBFC79A}">
      <dsp:nvSpPr>
        <dsp:cNvPr id="0" name=""/>
        <dsp:cNvSpPr/>
      </dsp:nvSpPr>
      <dsp:spPr>
        <a:xfrm>
          <a:off x="0" y="4046180"/>
          <a:ext cx="6666833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65078-70A3-F84A-A6C8-C683B16B2973}">
      <dsp:nvSpPr>
        <dsp:cNvPr id="0" name=""/>
        <dsp:cNvSpPr/>
      </dsp:nvSpPr>
      <dsp:spPr>
        <a:xfrm>
          <a:off x="333341" y="3736220"/>
          <a:ext cx="4666783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Internal Network Assessments</a:t>
          </a:r>
        </a:p>
      </dsp:txBody>
      <dsp:txXfrm>
        <a:off x="363603" y="3766482"/>
        <a:ext cx="4606259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12F11-7843-1E4D-922F-57BECCDCD703}">
      <dsp:nvSpPr>
        <dsp:cNvPr id="0" name=""/>
        <dsp:cNvSpPr/>
      </dsp:nvSpPr>
      <dsp:spPr>
        <a:xfrm>
          <a:off x="0" y="1295689"/>
          <a:ext cx="6666833" cy="3320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645668" rIns="517420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Jenkinsfile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.circleci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.github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.harness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.teamcity</a:t>
          </a:r>
        </a:p>
      </dsp:txBody>
      <dsp:txXfrm>
        <a:off x="0" y="1295689"/>
        <a:ext cx="6666833" cy="3320099"/>
      </dsp:txXfrm>
    </dsp:sp>
    <dsp:sp modelId="{F9F37BD3-E1F9-144A-9795-591B065C7A77}">
      <dsp:nvSpPr>
        <dsp:cNvPr id="0" name=""/>
        <dsp:cNvSpPr/>
      </dsp:nvSpPr>
      <dsp:spPr>
        <a:xfrm>
          <a:off x="333341" y="838129"/>
          <a:ext cx="4666783" cy="915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Look for specific folders:</a:t>
          </a:r>
        </a:p>
      </dsp:txBody>
      <dsp:txXfrm>
        <a:off x="378013" y="882801"/>
        <a:ext cx="4577439" cy="825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5D75B-68D7-7A4E-9BBE-53D8A3EBD527}">
      <dsp:nvSpPr>
        <dsp:cNvPr id="0" name=""/>
        <dsp:cNvSpPr/>
      </dsp:nvSpPr>
      <dsp:spPr>
        <a:xfrm>
          <a:off x="930572" y="3032"/>
          <a:ext cx="2833338" cy="17000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Typically, you cannot access the secrets once they are set.</a:t>
          </a:r>
        </a:p>
      </dsp:txBody>
      <dsp:txXfrm>
        <a:off x="930572" y="3032"/>
        <a:ext cx="2833338" cy="1700003"/>
      </dsp:txXfrm>
    </dsp:sp>
    <dsp:sp modelId="{2C102972-5A43-DF4E-9357-1D5E9FC07700}">
      <dsp:nvSpPr>
        <dsp:cNvPr id="0" name=""/>
        <dsp:cNvSpPr/>
      </dsp:nvSpPr>
      <dsp:spPr>
        <a:xfrm>
          <a:off x="4047245" y="3032"/>
          <a:ext cx="2833338" cy="1700003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Only the pipelines configured to use them can access the secrets.  </a:t>
          </a:r>
        </a:p>
      </dsp:txBody>
      <dsp:txXfrm>
        <a:off x="4047245" y="3032"/>
        <a:ext cx="2833338" cy="1700003"/>
      </dsp:txXfrm>
    </dsp:sp>
    <dsp:sp modelId="{9ADF9232-5A7E-C440-AD20-9C59061DB6F9}">
      <dsp:nvSpPr>
        <dsp:cNvPr id="0" name=""/>
        <dsp:cNvSpPr/>
      </dsp:nvSpPr>
      <dsp:spPr>
        <a:xfrm>
          <a:off x="7163917" y="3032"/>
          <a:ext cx="2833338" cy="1700003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However, you can review the existing yaml files for which actions are calling specific secrets by name and importing them.</a:t>
          </a:r>
        </a:p>
      </dsp:txBody>
      <dsp:txXfrm>
        <a:off x="7163917" y="3032"/>
        <a:ext cx="2833338" cy="1700003"/>
      </dsp:txXfrm>
    </dsp:sp>
    <dsp:sp modelId="{A09D3CA6-DF4A-E640-88A1-A75653E66005}">
      <dsp:nvSpPr>
        <dsp:cNvPr id="0" name=""/>
        <dsp:cNvSpPr/>
      </dsp:nvSpPr>
      <dsp:spPr>
        <a:xfrm>
          <a:off x="2488909" y="1986369"/>
          <a:ext cx="2833338" cy="1700003"/>
        </a:xfrm>
        <a:prstGeom prst="rect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Some secrets may be forgotten in the variables and no longer called. </a:t>
          </a:r>
        </a:p>
      </dsp:txBody>
      <dsp:txXfrm>
        <a:off x="2488909" y="1986369"/>
        <a:ext cx="2833338" cy="1700003"/>
      </dsp:txXfrm>
    </dsp:sp>
    <dsp:sp modelId="{FCFB2892-3511-CC4B-B80F-E910332BB764}">
      <dsp:nvSpPr>
        <dsp:cNvPr id="0" name=""/>
        <dsp:cNvSpPr/>
      </dsp:nvSpPr>
      <dsp:spPr>
        <a:xfrm>
          <a:off x="5605581" y="1986369"/>
          <a:ext cx="2833338" cy="1700003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Very slow to do manually…</a:t>
          </a:r>
        </a:p>
      </dsp:txBody>
      <dsp:txXfrm>
        <a:off x="5605581" y="1986369"/>
        <a:ext cx="2833338" cy="1700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CA574-F607-DC4C-8B04-C60C21F20919}">
      <dsp:nvSpPr>
        <dsp:cNvPr id="0" name=""/>
        <dsp:cNvSpPr/>
      </dsp:nvSpPr>
      <dsp:spPr>
        <a:xfrm>
          <a:off x="3201" y="1937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This comes down to being very mindful of the roles IAM permissions you configure. </a:t>
          </a:r>
          <a:endParaRPr lang="en-US" sz="1600" kern="1200"/>
        </a:p>
      </dsp:txBody>
      <dsp:txXfrm>
        <a:off x="3201" y="193789"/>
        <a:ext cx="2539866" cy="1523919"/>
      </dsp:txXfrm>
    </dsp:sp>
    <dsp:sp modelId="{86262F6F-BA2A-5B4E-9B6C-245910EC531F}">
      <dsp:nvSpPr>
        <dsp:cNvPr id="0" name=""/>
        <dsp:cNvSpPr/>
      </dsp:nvSpPr>
      <dsp:spPr>
        <a:xfrm>
          <a:off x="2797054" y="193789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Principle of least privilege should be adhered to in the strictest regards. </a:t>
          </a:r>
          <a:endParaRPr lang="en-US" sz="1600" kern="1200"/>
        </a:p>
      </dsp:txBody>
      <dsp:txXfrm>
        <a:off x="2797054" y="193789"/>
        <a:ext cx="2539866" cy="1523919"/>
      </dsp:txXfrm>
    </dsp:sp>
    <dsp:sp modelId="{FDB930F0-0739-FE4F-8E6B-5E04BBDD3C2F}">
      <dsp:nvSpPr>
        <dsp:cNvPr id="0" name=""/>
        <dsp:cNvSpPr/>
      </dsp:nvSpPr>
      <dsp:spPr>
        <a:xfrm>
          <a:off x="5590907" y="193789"/>
          <a:ext cx="2539866" cy="15239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Segment your runners for specific purposes. Infrastructure as Code runners should not be used for application pipelines. </a:t>
          </a:r>
          <a:endParaRPr lang="en-US" sz="1600" kern="1200"/>
        </a:p>
      </dsp:txBody>
      <dsp:txXfrm>
        <a:off x="5590907" y="193789"/>
        <a:ext cx="2539866" cy="1523919"/>
      </dsp:txXfrm>
    </dsp:sp>
    <dsp:sp modelId="{FDC5C726-5BA2-174C-8177-E3A50F8C98C8}">
      <dsp:nvSpPr>
        <dsp:cNvPr id="0" name=""/>
        <dsp:cNvSpPr/>
      </dsp:nvSpPr>
      <dsp:spPr>
        <a:xfrm>
          <a:off x="8384760" y="1937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the roles with as </a:t>
          </a:r>
          <a:r>
            <a:rPr lang="en-US" sz="1600" b="0" i="0" kern="1200" baseline="0"/>
            <a:t>restrictive trust relationship policies.</a:t>
          </a:r>
          <a:endParaRPr lang="en-US" sz="1600" kern="1200"/>
        </a:p>
      </dsp:txBody>
      <dsp:txXfrm>
        <a:off x="8384760" y="193789"/>
        <a:ext cx="2539866" cy="1523919"/>
      </dsp:txXfrm>
    </dsp:sp>
    <dsp:sp modelId="{ED5A5094-2B89-2D42-B9B2-B6F61328689B}">
      <dsp:nvSpPr>
        <dsp:cNvPr id="0" name=""/>
        <dsp:cNvSpPr/>
      </dsp:nvSpPr>
      <dsp:spPr>
        <a:xfrm>
          <a:off x="1400128" y="1971695"/>
          <a:ext cx="2539866" cy="15239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Enable AWS GuardDuty to discover when AWS credentials are used in a suspicious way. </a:t>
          </a:r>
          <a:endParaRPr lang="en-US" sz="1600" kern="1200"/>
        </a:p>
      </dsp:txBody>
      <dsp:txXfrm>
        <a:off x="1400128" y="1971695"/>
        <a:ext cx="2539866" cy="1523919"/>
      </dsp:txXfrm>
    </dsp:sp>
    <dsp:sp modelId="{FCA3A750-E2BC-3347-AA7D-37D30BDBB6D3}">
      <dsp:nvSpPr>
        <dsp:cNvPr id="0" name=""/>
        <dsp:cNvSpPr/>
      </dsp:nvSpPr>
      <dsp:spPr>
        <a:xfrm>
          <a:off x="4193981" y="1971695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Restrict users access to repositories that only pertain to their roles. </a:t>
          </a:r>
          <a:endParaRPr lang="en-US" sz="1600" kern="1200"/>
        </a:p>
      </dsp:txBody>
      <dsp:txXfrm>
        <a:off x="4193981" y="1971695"/>
        <a:ext cx="2539866" cy="1523919"/>
      </dsp:txXfrm>
    </dsp:sp>
    <dsp:sp modelId="{E3191ED4-54FE-C143-9CEC-FC6373C8DA06}">
      <dsp:nvSpPr>
        <dsp:cNvPr id="0" name=""/>
        <dsp:cNvSpPr/>
      </dsp:nvSpPr>
      <dsp:spPr>
        <a:xfrm>
          <a:off x="6987834" y="1971695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 lifetime of the role's session tokens. </a:t>
          </a:r>
          <a:endParaRPr lang="en-US" sz="1600" kern="1200" dirty="0"/>
        </a:p>
      </dsp:txBody>
      <dsp:txXfrm>
        <a:off x="6987834" y="1971695"/>
        <a:ext cx="2539866" cy="1523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CD7DC-ECDD-554D-8C34-65C6320B7A11}" type="datetimeFigureOut">
              <a:rPr lang="en-US" smtClean="0"/>
              <a:t>8/4/24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E67A9-3433-7A42-A3FB-EAF8599F0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9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3515-112E-99D4-4DCE-D51DF479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156DD-02BA-EEC5-DF93-41F3B5A60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3050F-9619-3F9C-764B-19D71256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DB34-B67D-B24C-AB85-B2D97C659D3E}" type="datetime1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1D8BA-BECB-51BD-A7F2-0F8C6405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0A6FF-C7EC-6DBB-89A3-A509DA14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5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6A05-042E-9704-F8EE-31BA7C09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E1ECE-A2CB-E0CB-035B-8684F5B8B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AE421-9DFF-711A-0330-7B79E724D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0F82B-1DEF-CBE7-DAF2-EF1E2C39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3A8B-F43A-2E49-8FAA-6DAD28191BC6}" type="datetime1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A725E-DC27-9544-E3CC-611F18F0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A58CF-8E93-C6C1-C6B9-799F5C26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0C52-3820-477A-44A6-3CB47CAE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BB53E-4650-F915-59EC-6724FD658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7AD6A-9150-AF9E-D4A0-11B90267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2DC33-7EDB-DC46-9E81-A7414040079F}" type="datetime1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43F41-EE34-DF62-E8D8-D258C515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EAB26-D6DF-467F-13DE-2DEEFD86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1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0C7EB4-F815-1861-347E-05525A794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6917F-87BD-D3A0-6D97-4B7F2DF53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10B0-E372-1EAC-452B-3D021B3D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61B13-C8EF-BB4B-A3AB-0F17D4BF8DDA}" type="datetime1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41BF9-1C50-5303-592B-2DBC724D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B023-B8C6-8A40-9B2E-915AE32D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3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4AE8-76DE-B69F-ACD1-BFC8A2E6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E907F-1F90-093B-A12C-D6153A1A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507B-FFDF-B468-433D-1CEE0CA4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6F5-EEB1-5A4B-8E79-1DB36B587843}" type="datetime1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65B45-4ECA-A80F-45C8-7CC498BB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3793-3B74-9C52-1BA9-97672236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8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C727-EFA8-FA84-1A82-0CFA9187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4019A0-41FC-9C02-F96A-C660C2ADD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158D1-D4E2-D347-8850-8A234F226B56}" type="datetime1">
              <a:rPr lang="en-US" smtClean="0"/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33835-3E92-C858-0A18-AD7EC85D3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F37C0-C53F-EDFF-8FDC-D033AC3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46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59BB-F529-82A0-762E-6632853C6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B1DC7-5B93-33DB-D0C9-4F4244E62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298A8-4BF2-72EE-BB95-6A336C55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130D-0772-3C41-AA84-914E9FAFCDF4}" type="datetime1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5B4A-2173-F2C1-8BF2-48738DFD3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CE801-0C7C-7170-0429-1B3BB9F9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9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B8B3-4D7E-B1A8-B257-F19DBFC4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64AA-C68D-E77F-9E6F-3BFB3FC6B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5F2B8-732C-43D7-6FFD-DAB6CF7A5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7ACC8-C97E-24CA-2C01-4AE04748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591D0-0123-6840-AE5B-A90EF0727D13}" type="datetime1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4B8C-6A21-2E41-DD44-AC2A10C1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D08A0-0DC7-4A4E-1DE4-4B685FE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0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6FA0-EAB5-5218-8BDC-AF6B0E50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75EB2-C91E-94FE-9C63-AAA9E1F9C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7D44A-3FCE-A26B-5B4F-3D47979F1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BF32D-8932-E5D6-A818-081D4A35C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5D887-2AC4-F754-A993-4E967392B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48E28-E5FF-FD98-498A-75E15E976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EB30-EF70-EB45-839E-ABE75DD0A8B5}" type="datetime1">
              <a:rPr lang="en-US" smtClean="0"/>
              <a:t>8/4/24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8B157-FE84-0D42-5731-296489F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DE2BD-729E-5E72-3189-1E2940A8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8536-6F02-DEEA-8D28-FC356E14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6FF78-A062-62F2-964D-3C6D2937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EE7E-76F8-B040-8DD0-2C3494EC216F}" type="datetime1">
              <a:rPr lang="en-US" smtClean="0"/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7243A9-5343-DBFC-005E-C0173733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1FFBA-E49E-6C32-1E4F-FD1D4EBD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1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61E81-ED24-3677-0233-50068DF1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C323-8E4F-064A-A474-B309A7D377D1}" type="datetime1">
              <a:rPr lang="en-US" smtClean="0"/>
              <a:t>8/4/24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3912D-EE3C-403C-9BC4-FF85BFF3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4D9F7-E49F-9BA5-8A56-2596AB47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5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3DC5-6D6D-E1D2-FD0A-A588240F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6F274-0030-F105-8304-809A368FE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2539C-A379-4402-1AAA-F4C11A8E9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1DC4C-E2FF-7646-8863-CBCA9652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5404-5BBC-2A44-BD85-FD2631A6B988}" type="datetime1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F4BEF-85BF-BCF5-CDE5-898346DD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Blake Hudson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B1719-F95F-A0C0-EE6D-DD5F8C47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0BEF1-3E49-52AB-DB71-C3B9A503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CE53E-627C-026B-12DB-DEBD0267F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5B68-D485-26A6-C3DC-03254447B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2158D1-D4E2-D347-8850-8A234F226B56}" type="datetime1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5EC0-BADA-2043-92DA-59BE6D07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Blake Hudson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ABFFE-9E1F-A3A3-F493-170483B2B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675EE-47EE-D94C-A5F4-29AA181CD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Pipeline Pandemonium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Blake Hudson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20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Why Test Them?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Identify potential vulnerabilities, misconfigurations, and weaknesses within the CI/CD pipeline's architecture, components, and processes. </a:t>
            </a:r>
          </a:p>
          <a:p>
            <a:r>
              <a:rPr lang="en-US" sz="2000"/>
              <a:t>Enhance an organizations CI/CD pipeline security posture and mitigate potential risks to their software development and deployment workflows.</a:t>
            </a:r>
          </a:p>
          <a:p>
            <a:r>
              <a:rPr lang="en-US" sz="2000"/>
              <a:t>Prevent threat actors from poisoning dependencies, software, and infrastructure deployed as code.</a:t>
            </a:r>
          </a:p>
          <a:p>
            <a:endParaRPr lang="en-US" sz="2000"/>
          </a:p>
          <a:p>
            <a:pPr marL="0" indent="0">
              <a:buNone/>
            </a:pPr>
            <a:br>
              <a:rPr lang="en-US" sz="2000"/>
            </a:b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1979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When Do We Test Them?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DF2D2BB-C02B-C276-468B-A71FF5C484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97207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824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What Permissions Are Needed?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Standard developer user within their repositories</a:t>
            </a:r>
          </a:p>
          <a:p>
            <a:r>
              <a:rPr lang="en-US" sz="2000"/>
              <a:t>Standard developer user within their pipeline software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old person with glasses and computer&#10;&#10;Description automatically generated">
            <a:extLst>
              <a:ext uri="{FF2B5EF4-FFF2-40B4-BE49-F238E27FC236}">
                <a16:creationId xmlns:a16="http://schemas.microsoft.com/office/drawing/2014/main" id="{78E4A8BB-478E-1770-6C35-8DD2B950C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519567"/>
            <a:ext cx="5365324" cy="383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Commonalities?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Most of these CI/CD pipeline providers operate the same way.</a:t>
            </a:r>
          </a:p>
          <a:p>
            <a:r>
              <a:rPr lang="en-US" sz="2000"/>
              <a:t>If you know how to exploit/manipulate one of them, you can exploit many of them.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hild sitting at a desk with a computer&#10;&#10;Description automatically generated">
            <a:extLst>
              <a:ext uri="{FF2B5EF4-FFF2-40B4-BE49-F238E27FC236}">
                <a16:creationId xmlns:a16="http://schemas.microsoft.com/office/drawing/2014/main" id="{1123CB7E-9196-F231-FE25-26B7D251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547" y="1323505"/>
            <a:ext cx="5107182" cy="38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4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Pwn To Own?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Exploiting CI/CD Pipelines to Hack The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8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The Basics and The Obvious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Common Attack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09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Looking At Repositories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Searches:</a:t>
            </a:r>
          </a:p>
          <a:p>
            <a:r>
              <a:rPr lang="en-US" sz="2000"/>
              <a:t>AWS Access Keys</a:t>
            </a:r>
          </a:p>
          <a:p>
            <a:r>
              <a:rPr lang="en-US" sz="2000"/>
              <a:t>GitHub personal access tokens (PAT)</a:t>
            </a:r>
          </a:p>
          <a:p>
            <a:r>
              <a:rPr lang="en-US" sz="2000"/>
              <a:t>Jenkins credentials</a:t>
            </a:r>
          </a:p>
          <a:p>
            <a:r>
              <a:rPr lang="en-US" sz="2000"/>
              <a:t>CircleCI credentials</a:t>
            </a:r>
          </a:p>
          <a:p>
            <a:r>
              <a:rPr lang="en-US" sz="2000"/>
              <a:t>Azure ClientID and Secrets</a:t>
            </a:r>
          </a:p>
          <a:p>
            <a:r>
              <a:rPr lang="en-US" sz="2000"/>
              <a:t>GCP Service Account Keys</a:t>
            </a:r>
          </a:p>
          <a:p>
            <a:r>
              <a:rPr lang="en-US" sz="2000"/>
              <a:t>[runs-on]</a:t>
            </a:r>
          </a:p>
          <a:p>
            <a:r>
              <a:rPr lang="en-US" sz="2000"/>
              <a:t>Terraform Cloud API Key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194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They Using?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813368D-BF5C-8B9D-0E71-DF1087FB3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23194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39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More Interesting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Attack Paths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393342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Everything You Need Is Right In Front Of You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Reviewing existing pipeline </a:t>
            </a:r>
            <a:r>
              <a:rPr lang="en-US" sz="2000" dirty="0" err="1"/>
              <a:t>yaml</a:t>
            </a:r>
            <a:r>
              <a:rPr lang="en-US" sz="2000" dirty="0"/>
              <a:t> files within a repo can tell you everything that you need to know of how they are using the pipeline to interact with their infrastructure.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13048-C07F-6D84-0606-1289F958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79" y="1948439"/>
            <a:ext cx="5301753" cy="28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5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Disclaimer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ptos"/>
              </a:rPr>
              <a:t>The ideas, content, or opinions expressed in this presentation are solely those of the author and do not reflect any endorsement or support by our employer.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DDBE3-F8FF-66B4-F27B-DC1C39571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54" y="3841062"/>
            <a:ext cx="7772400" cy="251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6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Where Are The Secrets?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1921776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Where Are The Secrets - GitHub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4905052" y="5026242"/>
            <a:ext cx="2672432" cy="237137"/>
          </a:xfrm>
          <a:prstGeom prst="rect">
            <a:avLst/>
          </a:prstGeom>
        </p:spPr>
        <p:txBody>
          <a:bodyPr/>
          <a:lstStyle/>
          <a:p>
            <a:pPr algn="ctr" defTabSz="585216">
              <a:spcAft>
                <a:spcPts val="600"/>
              </a:spcAft>
              <a:defRPr/>
            </a:pPr>
            <a:r>
              <a:rPr lang="en-US" sz="768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ABF20-B34C-F22C-0317-E707019D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166" y="1097470"/>
            <a:ext cx="7384004" cy="43087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88C740-EDDC-C2F1-6C9C-07D7018A4D22}"/>
              </a:ext>
            </a:extLst>
          </p:cNvPr>
          <p:cNvCxnSpPr/>
          <p:nvPr/>
        </p:nvCxnSpPr>
        <p:spPr>
          <a:xfrm flipH="1">
            <a:off x="8700327" y="1376732"/>
            <a:ext cx="512607" cy="1500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819E4B-8FD5-8079-43C8-0EEDF02372F3}"/>
              </a:ext>
            </a:extLst>
          </p:cNvPr>
          <p:cNvCxnSpPr>
            <a:cxnSpLocks/>
          </p:cNvCxnSpPr>
          <p:nvPr/>
        </p:nvCxnSpPr>
        <p:spPr>
          <a:xfrm>
            <a:off x="4764716" y="4486848"/>
            <a:ext cx="554373" cy="3595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21BAFDC-2E10-6200-F1D3-9833C372CCC9}"/>
              </a:ext>
            </a:extLst>
          </p:cNvPr>
          <p:cNvSpPr/>
          <p:nvPr/>
        </p:nvSpPr>
        <p:spPr>
          <a:xfrm>
            <a:off x="7122675" y="3246152"/>
            <a:ext cx="4586395" cy="1047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10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Where Are The Secrets - Jenkins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4905052" y="4643839"/>
            <a:ext cx="2317429" cy="205636"/>
          </a:xfrm>
          <a:prstGeom prst="rect">
            <a:avLst/>
          </a:prstGeom>
        </p:spPr>
        <p:txBody>
          <a:bodyPr/>
          <a:lstStyle/>
          <a:p>
            <a:pPr algn="ctr" defTabSz="512064">
              <a:spcAft>
                <a:spcPts val="600"/>
              </a:spcAft>
              <a:defRPr/>
            </a:pPr>
            <a:r>
              <a:rPr lang="en-US" sz="672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A113D-074C-4AC8-4DEF-855627AE6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221" y="1868527"/>
            <a:ext cx="7566259" cy="2566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0F6163-2749-6B82-AD17-500ACB88FA57}"/>
              </a:ext>
            </a:extLst>
          </p:cNvPr>
          <p:cNvSpPr/>
          <p:nvPr/>
        </p:nvSpPr>
        <p:spPr>
          <a:xfrm>
            <a:off x="4801754" y="1868527"/>
            <a:ext cx="827150" cy="174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E19A1-9FBB-9DBF-92EB-315A61B43F60}"/>
              </a:ext>
            </a:extLst>
          </p:cNvPr>
          <p:cNvSpPr/>
          <p:nvPr/>
        </p:nvSpPr>
        <p:spPr>
          <a:xfrm>
            <a:off x="5041903" y="2819182"/>
            <a:ext cx="5099624" cy="609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1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Where Are The Secrets - CircleCI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4905052" y="4932103"/>
            <a:ext cx="2551512" cy="226407"/>
          </a:xfrm>
          <a:prstGeom prst="rect">
            <a:avLst/>
          </a:prstGeom>
        </p:spPr>
        <p:txBody>
          <a:bodyPr/>
          <a:lstStyle/>
          <a:p>
            <a:pPr algn="ctr" defTabSz="566928">
              <a:spcAft>
                <a:spcPts val="600"/>
              </a:spcAft>
              <a:defRPr/>
            </a:pPr>
            <a:r>
              <a:rPr lang="en-US" sz="744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2648D9-C611-B682-C67F-14F83B49A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451" y="1135778"/>
            <a:ext cx="7573028" cy="41131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F38B1F-867D-C5D3-E0BB-3F22D964182A}"/>
              </a:ext>
            </a:extLst>
          </p:cNvPr>
          <p:cNvCxnSpPr>
            <a:cxnSpLocks/>
          </p:cNvCxnSpPr>
          <p:nvPr/>
        </p:nvCxnSpPr>
        <p:spPr>
          <a:xfrm flipH="1">
            <a:off x="5041903" y="1816658"/>
            <a:ext cx="645031" cy="218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F7C797-370B-C1BB-C69B-1F00FC5A1580}"/>
              </a:ext>
            </a:extLst>
          </p:cNvPr>
          <p:cNvCxnSpPr>
            <a:cxnSpLocks/>
          </p:cNvCxnSpPr>
          <p:nvPr/>
        </p:nvCxnSpPr>
        <p:spPr>
          <a:xfrm flipH="1" flipV="1">
            <a:off x="7815800" y="1248405"/>
            <a:ext cx="598214" cy="88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3FA2F2F-5B1C-1A75-3224-7F248D5BE18C}"/>
              </a:ext>
            </a:extLst>
          </p:cNvPr>
          <p:cNvSpPr/>
          <p:nvPr/>
        </p:nvSpPr>
        <p:spPr>
          <a:xfrm>
            <a:off x="6889868" y="3630387"/>
            <a:ext cx="5032957" cy="1618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Where Are The Secrets - GitLab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2099896" y="6054471"/>
            <a:ext cx="2827677" cy="250913"/>
          </a:xfrm>
          <a:prstGeom prst="rect">
            <a:avLst/>
          </a:prstGeom>
        </p:spPr>
        <p:txBody>
          <a:bodyPr/>
          <a:lstStyle/>
          <a:p>
            <a:pPr algn="ctr" defTabSz="621792">
              <a:spcAft>
                <a:spcPts val="600"/>
              </a:spcAft>
              <a:defRPr/>
            </a:pPr>
            <a:r>
              <a:rPr lang="en-US" sz="816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2A8AF-8B8A-8BBF-7D88-782CFFE9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44" y="2209320"/>
            <a:ext cx="9601111" cy="43749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E12CB9-0942-FC65-5F41-3740C23AD7AD}"/>
              </a:ext>
            </a:extLst>
          </p:cNvPr>
          <p:cNvCxnSpPr>
            <a:cxnSpLocks/>
          </p:cNvCxnSpPr>
          <p:nvPr/>
        </p:nvCxnSpPr>
        <p:spPr>
          <a:xfrm flipH="1" flipV="1">
            <a:off x="2099896" y="4576836"/>
            <a:ext cx="847439" cy="691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37992E-5530-639C-9D02-5E889152F445}"/>
              </a:ext>
            </a:extLst>
          </p:cNvPr>
          <p:cNvCxnSpPr/>
          <p:nvPr/>
        </p:nvCxnSpPr>
        <p:spPr>
          <a:xfrm flipH="1">
            <a:off x="2099896" y="5706868"/>
            <a:ext cx="858968" cy="2190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289354A-B719-3DA9-57EE-23E85879C6C0}"/>
              </a:ext>
            </a:extLst>
          </p:cNvPr>
          <p:cNvSpPr/>
          <p:nvPr/>
        </p:nvSpPr>
        <p:spPr>
          <a:xfrm>
            <a:off x="3457526" y="4052697"/>
            <a:ext cx="5437091" cy="1436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9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Where Are The Secrets - Teamcity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1404901" y="6009118"/>
            <a:ext cx="3338787" cy="296266"/>
          </a:xfrm>
          <a:prstGeom prst="rect">
            <a:avLst/>
          </a:prstGeom>
        </p:spPr>
        <p:txBody>
          <a:bodyPr/>
          <a:lstStyle/>
          <a:p>
            <a:pPr algn="ctr" defTabSz="740664">
              <a:spcAft>
                <a:spcPts val="600"/>
              </a:spcAft>
              <a:defRPr/>
            </a:pPr>
            <a:r>
              <a:rPr lang="en-US" sz="972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671F-FED0-0938-ED5F-98DB7011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64" y="2112579"/>
            <a:ext cx="8919575" cy="33554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C837D5-1216-A43F-F9CC-ECC47E1CED52}"/>
              </a:ext>
            </a:extLst>
          </p:cNvPr>
          <p:cNvCxnSpPr/>
          <p:nvPr/>
        </p:nvCxnSpPr>
        <p:spPr>
          <a:xfrm flipH="1">
            <a:off x="2548461" y="3041473"/>
            <a:ext cx="687498" cy="258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897A75-822D-38DD-6C9D-9108B75ACC92}"/>
              </a:ext>
            </a:extLst>
          </p:cNvPr>
          <p:cNvSpPr/>
          <p:nvPr/>
        </p:nvSpPr>
        <p:spPr>
          <a:xfrm>
            <a:off x="3310834" y="4348399"/>
            <a:ext cx="2743183" cy="111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2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Where Are The Secrets – Harness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1941143" y="6047017"/>
            <a:ext cx="2911688" cy="258367"/>
          </a:xfrm>
          <a:prstGeom prst="rect">
            <a:avLst/>
          </a:prstGeom>
        </p:spPr>
        <p:txBody>
          <a:bodyPr/>
          <a:lstStyle/>
          <a:p>
            <a:pPr algn="ctr" defTabSz="640080">
              <a:spcAft>
                <a:spcPts val="600"/>
              </a:spcAft>
              <a:defRPr/>
            </a:pPr>
            <a:r>
              <a:rPr lang="en-US" sz="840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74D94-5CF7-3D2E-B7A1-EE145733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2" y="2542185"/>
            <a:ext cx="10871356" cy="3527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9E13C7-4A06-0D6B-4739-5DC85CF9BF1C}"/>
              </a:ext>
            </a:extLst>
          </p:cNvPr>
          <p:cNvSpPr/>
          <p:nvPr/>
        </p:nvSpPr>
        <p:spPr>
          <a:xfrm>
            <a:off x="2278637" y="4305905"/>
            <a:ext cx="5927212" cy="174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C711A-A50E-17C1-D663-4BDD9019A35D}"/>
              </a:ext>
            </a:extLst>
          </p:cNvPr>
          <p:cNvCxnSpPr/>
          <p:nvPr/>
        </p:nvCxnSpPr>
        <p:spPr>
          <a:xfrm flipV="1">
            <a:off x="1022739" y="4970434"/>
            <a:ext cx="245195" cy="374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9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 We Access Them?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5EB180C-482D-F431-4A22-53529CF4A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47931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983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 For The Assist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pic>
        <p:nvPicPr>
          <p:cNvPr id="4" name="Picture 3" descr="A screenshot of a black box&#10;&#10;Description automatically generated">
            <a:extLst>
              <a:ext uri="{FF2B5EF4-FFF2-40B4-BE49-F238E27FC236}">
                <a16:creationId xmlns:a16="http://schemas.microsoft.com/office/drawing/2014/main" id="{8BF119A6-AD8D-30F7-16B4-6CB3C5D45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631595"/>
            <a:ext cx="7225748" cy="35948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384BA6-BE5A-C6D4-D139-14C1B85A27E1}"/>
              </a:ext>
            </a:extLst>
          </p:cNvPr>
          <p:cNvSpPr/>
          <p:nvPr/>
        </p:nvSpPr>
        <p:spPr>
          <a:xfrm>
            <a:off x="6737131" y="1965434"/>
            <a:ext cx="4435366" cy="882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1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ChatGPT For The Assist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4905052" y="5232230"/>
            <a:ext cx="3027205" cy="268618"/>
          </a:xfrm>
          <a:prstGeom prst="rect">
            <a:avLst/>
          </a:prstGeom>
        </p:spPr>
        <p:txBody>
          <a:bodyPr/>
          <a:lstStyle/>
          <a:p>
            <a:pPr algn="ctr" defTabSz="667512">
              <a:spcAft>
                <a:spcPts val="600"/>
              </a:spcAft>
              <a:defRPr/>
            </a:pPr>
            <a:r>
              <a:rPr lang="en-US" sz="876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82D50-0190-0096-B41A-4BB40B3A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13" y="132846"/>
            <a:ext cx="7246509" cy="65960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8855C6-56DE-2AE6-9980-4ACF7E584526}"/>
              </a:ext>
            </a:extLst>
          </p:cNvPr>
          <p:cNvSpPr/>
          <p:nvPr/>
        </p:nvSpPr>
        <p:spPr>
          <a:xfrm>
            <a:off x="4359002" y="4467195"/>
            <a:ext cx="3193703" cy="1422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C6309-660B-9F9B-AD95-F385DFDBF7B8}"/>
              </a:ext>
            </a:extLst>
          </p:cNvPr>
          <p:cNvSpPr/>
          <p:nvPr/>
        </p:nvSpPr>
        <p:spPr>
          <a:xfrm>
            <a:off x="4341145" y="1155338"/>
            <a:ext cx="2890927" cy="637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0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Whoami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/>
              <a:t>Blake Hudson</a:t>
            </a:r>
          </a:p>
          <a:p>
            <a:r>
              <a:rPr lang="en-US" sz="2000"/>
              <a:t>Offensive Security Engineer at PayPal</a:t>
            </a:r>
          </a:p>
          <a:p>
            <a:r>
              <a:rPr lang="en-US" sz="2000"/>
              <a:t>Purple/Red Teamer</a:t>
            </a:r>
          </a:p>
          <a:p>
            <a:pPr lvl="1"/>
            <a:r>
              <a:rPr lang="en-US" sz="2000"/>
              <a:t>6+ years experience in cybersecurity</a:t>
            </a:r>
          </a:p>
          <a:p>
            <a:r>
              <a:rPr lang="en-US" sz="2000"/>
              <a:t>Specialize in infrastructure and cloud security</a:t>
            </a:r>
          </a:p>
          <a:p>
            <a:r>
              <a:rPr lang="en-US" sz="2000"/>
              <a:t>First time speaking at a conference!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0A9D9-B61C-5F8D-7105-F46CFB9C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682898"/>
            <a:ext cx="4170530" cy="352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Now that we have identified which repositories are storing credentials we can begin trying to steal them: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 new branch for the 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Add new </a:t>
            </a:r>
            <a:r>
              <a:rPr lang="en-US" sz="2000" dirty="0" err="1"/>
              <a:t>yaml</a:t>
            </a:r>
            <a:r>
              <a:rPr lang="en-US" sz="2000" dirty="0"/>
              <a:t> file in the workflows to extract the secrets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Commit the file to your new branch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Profit!</a:t>
            </a:r>
          </a:p>
        </p:txBody>
      </p:sp>
    </p:spTree>
    <p:extLst>
      <p:ext uri="{BB962C8B-B14F-4D97-AF65-F5344CB8AC3E}">
        <p14:creationId xmlns:p14="http://schemas.microsoft.com/office/powerpoint/2010/main" val="263316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D803D-5F2D-317B-05CE-83AA25263414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Now that we identified what repositories are storing secrets, we can create a new workflow and commit it to a new branch of the specific repo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3EC87C3-4422-EEC2-627A-F2723378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47" y="853792"/>
            <a:ext cx="5679731" cy="4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20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3DDD7-219E-2DFA-8B40-08FE7CE9A9D7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CI/CD providers due their best to mask potential secrets.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This is easily worked around to access them in cleartext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F77D972-4B8F-31F8-287C-992C4C0A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488871"/>
            <a:ext cx="5535891" cy="31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21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3DDD7-219E-2DFA-8B40-08FE7CE9A9D7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Several path to access the cleartext secrets.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Manipulate the variables in a way that its no longer identified as a secret.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183212-A7EE-A772-7EFF-01082067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958" y="665162"/>
            <a:ext cx="4739981" cy="55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AF523-82F9-07C4-AD7B-B753C7C40E3F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Base64 encode the runner's environment variables.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Depending on the runner being used there might be a lot more useful information or credentials within the env.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C4079B1-8F60-BE91-FBDA-898D09D3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44990"/>
            <a:ext cx="5941888" cy="300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55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/>
          </p:cNvSpPr>
          <p:nvPr/>
        </p:nvSpPr>
        <p:spPr>
          <a:xfrm>
            <a:off x="1547939" y="6025254"/>
            <a:ext cx="3156945" cy="280130"/>
          </a:xfrm>
          <a:prstGeom prst="rect">
            <a:avLst/>
          </a:prstGeom>
        </p:spPr>
        <p:txBody>
          <a:bodyPr/>
          <a:lstStyle/>
          <a:p>
            <a:pPr algn="ctr" defTabSz="694944">
              <a:spcAft>
                <a:spcPts val="600"/>
              </a:spcAft>
              <a:defRPr/>
            </a:pPr>
            <a:r>
              <a:rPr lang="en-US" sz="912" kern="1200">
                <a:solidFill>
                  <a:srgbClr val="555555"/>
                </a:solidFill>
                <a:latin typeface="Aptos" panose="02110004020202020204"/>
                <a:ea typeface="+mn-ea"/>
                <a:cs typeface="+mn-cs"/>
              </a:rPr>
              <a:t>Blake Hudson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8327E-B38C-8C8A-F9C0-A3C18DACCA90}"/>
              </a:ext>
            </a:extLst>
          </p:cNvPr>
          <p:cNvSpPr txBox="1"/>
          <p:nvPr/>
        </p:nvSpPr>
        <p:spPr>
          <a:xfrm>
            <a:off x="1869480" y="2615979"/>
            <a:ext cx="2765250" cy="335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Copy the base64 encoded blob out of the console output and decode.</a:t>
            </a:r>
          </a:p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68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echo ‘&lt;Base64_encoded_env&gt;’ | base64 –d</a:t>
            </a:r>
          </a:p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68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68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You can use these keys externally now, or continue to create workflows to interact with AWS </a:t>
            </a:r>
          </a:p>
          <a:p>
            <a:pPr marL="217170" indent="-217170" defTabSz="694944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68" kern="1200" dirty="0">
              <a:solidFill>
                <a:srgbClr val="555555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4D718-C286-A1FB-9CFB-FC3816FD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884" y="3189845"/>
            <a:ext cx="7350320" cy="22827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80F854-8472-E08B-6C25-7448DFED4E90}"/>
              </a:ext>
            </a:extLst>
          </p:cNvPr>
          <p:cNvSpPr/>
          <p:nvPr/>
        </p:nvSpPr>
        <p:spPr>
          <a:xfrm>
            <a:off x="4704882" y="4203866"/>
            <a:ext cx="3940353" cy="570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9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18342" y="2017433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2D829-471F-7515-E2D4-8862DB2B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26" y="3369242"/>
            <a:ext cx="7503653" cy="313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113C4-7736-BD16-E07E-5AF37648F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12" y="2416544"/>
            <a:ext cx="8333683" cy="7916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7BFD-C152-BE7C-9D3C-B5AC625C4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961" y="1627994"/>
            <a:ext cx="9496427" cy="1385266"/>
          </a:xfrm>
        </p:spPr>
        <p:txBody>
          <a:bodyPr>
            <a:normAutofit/>
          </a:bodyPr>
          <a:lstStyle/>
          <a:p>
            <a:r>
              <a:rPr lang="en-US" sz="2000" dirty="0"/>
              <a:t>If we have a GitHub personal access token, we can automate this and send the ENV variables to a system we control!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329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Stealing Credentials – GitHub Actions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7BFD-C152-BE7C-9D3C-B5AC625C4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/>
              <a:t>Successful workflow execution and collection of the ENV variables.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omputer screen with green text&#10;&#10;Description automatically generated">
            <a:extLst>
              <a:ext uri="{FF2B5EF4-FFF2-40B4-BE49-F238E27FC236}">
                <a16:creationId xmlns:a16="http://schemas.microsoft.com/office/drawing/2014/main" id="{6251A9A5-9852-4EF8-7634-21843782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00" y="2025947"/>
            <a:ext cx="6503604" cy="30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6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What About Other Secrets?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0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Stealing Credentials – Secrets Manager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AA38DF-1A77-0029-7989-901E40F95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There could be a lot of secrets stored in AWS Secrets Manager.</a:t>
            </a: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>
              <a:latin typeface="Aptos" panose="02110004020202020204"/>
            </a:endParaRPr>
          </a:p>
          <a:p>
            <a:pPr marL="285750" marR="0" lvl="0" indent="-28575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latin typeface="Aptos" panose="02110004020202020204"/>
              </a:rPr>
              <a:t>AWS roles used in the CI/CD pipeline may need to access these secrets for a lot of different reasons.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A2F4-6865-649D-EAA1-DE7E9E40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2495013"/>
            <a:ext cx="5534670" cy="186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What is a CI/CD Pipeline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Blake Hudson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Stealing Credentials – Secrets Manager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905EC3B-1010-0D6E-92BD-5DF1DD3D0876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If the role has ability to read secrets from Secrets Manger, editing your initial workflow can allow you to import them into the runner's environment variables.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05B16A-0CEF-5350-9E64-33A3B5B93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112" y="1066080"/>
            <a:ext cx="5508358" cy="48748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4C3B4-09A3-348E-8A97-F198C3C74FE1}"/>
              </a:ext>
            </a:extLst>
          </p:cNvPr>
          <p:cNvSpPr/>
          <p:nvPr/>
        </p:nvSpPr>
        <p:spPr>
          <a:xfrm>
            <a:off x="7630510" y="4529959"/>
            <a:ext cx="3573518" cy="1040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2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Stealing Credentials – Secrets Manager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5D903-FC95-ABEB-B177-6EEC005D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71" y="4916665"/>
            <a:ext cx="8765858" cy="1512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37F42-BB4C-BB68-28A4-F166FF29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22" y="1742541"/>
            <a:ext cx="7750846" cy="290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75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What Next?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3006551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Assuming Roles?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7AE9BD17-4E03-0AFA-8D80-00FAA1B144C3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Reading other workflow yaml files can tell you exactly what roles can be assumed and how its done.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This runner will import AWS access keys from the repo secrets and assume the role into the deployer-prod role.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781A4-36DC-BC6E-4EC4-6A37D9C9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1" y="792714"/>
            <a:ext cx="5476877" cy="51482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945B4A-65FA-8499-A128-F22B24058FF8}"/>
              </a:ext>
            </a:extLst>
          </p:cNvPr>
          <p:cNvSpPr/>
          <p:nvPr/>
        </p:nvSpPr>
        <p:spPr>
          <a:xfrm>
            <a:off x="7556938" y="4088524"/>
            <a:ext cx="4088524" cy="1156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16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Assuming Roles?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30DD018-CB63-443E-D4D0-1EB4EF17D80E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Action successfully assumed the role, which happens to be an administrator in the AWS Account.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You can continue to use your access from here and issue AWS commands, or exfil the assumed roles AWS access keys to use offline.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A2D0F-D9D6-CC20-A5EF-BED72A32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076465"/>
            <a:ext cx="5668762" cy="47050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28DF82-472C-E4C2-3318-0A0D55B4E663}"/>
              </a:ext>
            </a:extLst>
          </p:cNvPr>
          <p:cNvSpPr/>
          <p:nvPr/>
        </p:nvSpPr>
        <p:spPr>
          <a:xfrm>
            <a:off x="7157545" y="2879834"/>
            <a:ext cx="2963917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29D10D-9FDF-5DD5-E4AC-73DD102E60F2}"/>
              </a:ext>
            </a:extLst>
          </p:cNvPr>
          <p:cNvSpPr/>
          <p:nvPr/>
        </p:nvSpPr>
        <p:spPr>
          <a:xfrm>
            <a:off x="7205676" y="5418931"/>
            <a:ext cx="4113965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5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Assuming Roles?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48E4C6-41B0-EF5E-EF65-7BC9092C2B42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/>
              <a:t>Since the deployer-prod assumed role is an administrator, why not create a new user to log into the AWS management console?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D3B46-803F-AFE6-9AF0-EA7F0182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746" y="1633505"/>
            <a:ext cx="5795217" cy="35350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9403C6-3AFC-C41C-B49E-304D9DA76964}"/>
              </a:ext>
            </a:extLst>
          </p:cNvPr>
          <p:cNvSpPr/>
          <p:nvPr/>
        </p:nvSpPr>
        <p:spPr>
          <a:xfrm>
            <a:off x="6873766" y="4361793"/>
            <a:ext cx="5272197" cy="806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39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Assuming Roles?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48E4C6-41B0-EF5E-EF65-7BC9092C2B42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The offsec user successfully created, and the administrator policy attached.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48E92-F372-2F46-CEB6-5F51804D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26" y="1627640"/>
            <a:ext cx="5919037" cy="3373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44D66-308B-32AA-840C-9B57DD75E7DB}"/>
              </a:ext>
            </a:extLst>
          </p:cNvPr>
          <p:cNvSpPr/>
          <p:nvPr/>
        </p:nvSpPr>
        <p:spPr>
          <a:xfrm>
            <a:off x="6209891" y="1627640"/>
            <a:ext cx="792026" cy="202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3029A-A4D0-0DA6-04DD-4D4A86A4943D}"/>
              </a:ext>
            </a:extLst>
          </p:cNvPr>
          <p:cNvSpPr/>
          <p:nvPr/>
        </p:nvSpPr>
        <p:spPr>
          <a:xfrm>
            <a:off x="6784410" y="4719145"/>
            <a:ext cx="1045797" cy="282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50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Assuming Roles?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648E4C6-41B0-EF5E-EF65-7BC9092C2B42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You can now access the AWS management console as a full administrator user. 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C6307-B4B6-E044-B871-5D7AB16B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64" y="3141754"/>
            <a:ext cx="8820871" cy="33739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B97CFF-7DFA-2959-A7A6-C217BC3C0BB4}"/>
              </a:ext>
            </a:extLst>
          </p:cNvPr>
          <p:cNvSpPr/>
          <p:nvPr/>
        </p:nvSpPr>
        <p:spPr>
          <a:xfrm>
            <a:off x="8932317" y="3141746"/>
            <a:ext cx="1458867" cy="342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1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What About Trust Relationships?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1003503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BD26BFB-D370-1677-A71B-2301F7366C35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/>
              <a:t>This Trust relationship for the </a:t>
            </a:r>
            <a:r>
              <a:rPr lang="en-US" sz="2000" dirty="0" err="1"/>
              <a:t>github</a:t>
            </a:r>
            <a:r>
              <a:rPr lang="en-US" sz="2000" dirty="0"/>
              <a:t>-deployer role is restricted.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/>
              <a:t>A GitHub Action can only interact with this role if it’s coming from the CI-CD_Abuse repository and with a Pull Request.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8F3F9-0F28-9F95-7E3A-774AB426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83" y="1355950"/>
            <a:ext cx="5927680" cy="40011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EEB79A-F640-3413-3B12-82C713946BF3}"/>
              </a:ext>
            </a:extLst>
          </p:cNvPr>
          <p:cNvSpPr/>
          <p:nvPr/>
        </p:nvSpPr>
        <p:spPr>
          <a:xfrm>
            <a:off x="7062952" y="3429000"/>
            <a:ext cx="4771696" cy="1374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9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What is CI/CD?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D7F5A-E6ED-6B21-6317-01CA1BDE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1900" dirty="0"/>
              <a:t>In simple terms, CI/CD pipelines help developers deliver code changes faster and with fewer errors by automating the testing and deployment processes.</a:t>
            </a:r>
          </a:p>
          <a:p>
            <a:endParaRPr lang="en-US" sz="1900" dirty="0"/>
          </a:p>
          <a:p>
            <a:pPr lvl="1"/>
            <a:r>
              <a:rPr lang="en-US" sz="1900" dirty="0"/>
              <a:t>CI (Continuous Integration): This involves automatically integrating code changes from multiple contributors into a shared repository several times a day. Automated tests run on the code to catch errors early.</a:t>
            </a:r>
          </a:p>
          <a:p>
            <a:pPr marL="0" indent="0">
              <a:buNone/>
            </a:pPr>
            <a:endParaRPr lang="en-US" sz="1900" dirty="0"/>
          </a:p>
          <a:p>
            <a:pPr lvl="1"/>
            <a:r>
              <a:rPr lang="en-US" sz="1900" dirty="0"/>
              <a:t>CD (Continuous Deployment or Continuous Delivery): This involves automatically deploying the code to production or staging environments after it passes the tests, ensuring that new features and fixes can be released quickly and reliably.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720486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40B5FA0C-1A8C-FA40-4699-6FF32E5C3938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If we create a workflow in that repository to interact with the AWS role, it will fail because this will execute on ‘push’ and not a pull request. 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F54CD-BE0C-895D-3597-24B4049A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21" y="1072639"/>
            <a:ext cx="5807341" cy="50669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2E5BE-5E72-7738-4B95-B7CF12104074}"/>
              </a:ext>
            </a:extLst>
          </p:cNvPr>
          <p:cNvSpPr/>
          <p:nvPr/>
        </p:nvSpPr>
        <p:spPr>
          <a:xfrm>
            <a:off x="7420304" y="4307010"/>
            <a:ext cx="4202232" cy="106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52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 – Blocked!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3D1EE18-D0F2-FF6B-58F7-BC6C2BCE9C13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This workflow failed as it was not executing from a pull request like the trust relationship described. 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483E-9EA9-6A3B-93EE-F56C4389A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714559"/>
            <a:ext cx="5506576" cy="32764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4E21C4-7627-E5F2-C3DA-E64F90B4A2EC}"/>
              </a:ext>
            </a:extLst>
          </p:cNvPr>
          <p:cNvCxnSpPr>
            <a:cxnSpLocks/>
          </p:cNvCxnSpPr>
          <p:nvPr/>
        </p:nvCxnSpPr>
        <p:spPr>
          <a:xfrm flipH="1">
            <a:off x="7420303" y="3762703"/>
            <a:ext cx="1744718" cy="999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23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C83618C-4EB5-70E5-9E1F-E0BA8851D71F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To bypass this restriction, we change the yaml to execute on ‘pull_request’ instead of ’push’. 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44A8B-8A05-7855-047B-0CD4212B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230" y="852283"/>
            <a:ext cx="5676147" cy="496662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809F7F-A503-F372-364C-14362B12F4AE}"/>
              </a:ext>
            </a:extLst>
          </p:cNvPr>
          <p:cNvCxnSpPr>
            <a:cxnSpLocks/>
          </p:cNvCxnSpPr>
          <p:nvPr/>
        </p:nvCxnSpPr>
        <p:spPr>
          <a:xfrm flipH="1" flipV="1">
            <a:off x="8439807" y="2575034"/>
            <a:ext cx="1261241" cy="1471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38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8CDF06C-F48B-53F8-133A-213FD8ED541C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The workflow won’t execute until you submit a pull request.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82FE8-BECE-ACEC-13F1-2545F3D4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231" y="1948266"/>
            <a:ext cx="5620758" cy="29087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54EFDE-9BEF-E5C2-653C-8303FED87471}"/>
              </a:ext>
            </a:extLst>
          </p:cNvPr>
          <p:cNvSpPr/>
          <p:nvPr/>
        </p:nvSpPr>
        <p:spPr>
          <a:xfrm>
            <a:off x="10426261" y="3109659"/>
            <a:ext cx="1480053" cy="1504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69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D9290EB-13B5-3865-D6A7-FFABB4529C3D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The pull request does NOT need to be accepted or denied. As soon as you submit the PR the workflow will execute. 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0125D-B000-4874-BE55-AFC41A23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507848"/>
            <a:ext cx="5620649" cy="38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81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5923105-B995-B0B3-144E-D2A0024906E3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/>
              <a:t>The workflow executed successfully, granting us access to the restricted role and its AWS access keys.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/>
              <a:t>You can then go in and close the pull request and delete your branch to clean up.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917FC-7C76-6A71-8EA1-2D0B4C2B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112" y="1012627"/>
            <a:ext cx="5702138" cy="4390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82D5DD-4584-9748-2C26-F1551D68402A}"/>
              </a:ext>
            </a:extLst>
          </p:cNvPr>
          <p:cNvSpPr/>
          <p:nvPr/>
        </p:nvSpPr>
        <p:spPr>
          <a:xfrm>
            <a:off x="7210064" y="3308527"/>
            <a:ext cx="4435397" cy="233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19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5923105-B995-B0B3-144E-D2A0024906E3}"/>
              </a:ext>
            </a:extLst>
          </p:cNvPr>
          <p:cNvSpPr txBox="1">
            <a:spLocks/>
          </p:cNvSpPr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Although there is a trust restriction to assume this OIDC role, you become authenticated once the workflow runs successfully.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/>
              <a:t>Base64 encode these secrets, exfil them and import into your AWS credentials file to use externally.</a:t>
            </a:r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  <a:p>
            <a:pPr marL="285750">
              <a:spcBef>
                <a:spcPts val="0"/>
              </a:spcBef>
              <a:spcAft>
                <a:spcPts val="600"/>
              </a:spcAft>
              <a:defRPr/>
            </a:pP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25CA1-9917-29F1-E6B9-D9D01D40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072" y="2789911"/>
            <a:ext cx="6077928" cy="8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13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Other Trust 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2102983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This trust relationship allows for any repository and any branch under bitLegion* to interact and assume the OIDC github-runner role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73A42-5225-E6C7-22D3-333771DC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345" y="1495550"/>
            <a:ext cx="5686618" cy="3866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09EE3C-978D-FE2C-B175-2326BEEA506B}"/>
              </a:ext>
            </a:extLst>
          </p:cNvPr>
          <p:cNvSpPr/>
          <p:nvPr/>
        </p:nvSpPr>
        <p:spPr>
          <a:xfrm>
            <a:off x="7201538" y="3641546"/>
            <a:ext cx="4581522" cy="11721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26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Other Trust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can create a new repo or use an existing repo within the organization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336C8-00AC-0E5E-5425-D51F5B5C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57" y="1966293"/>
            <a:ext cx="947268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2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CI/CD?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AB973-BF6D-E466-47A6-6DF13E588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649660"/>
            <a:ext cx="7225748" cy="35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87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your </a:t>
            </a:r>
            <a:r>
              <a:rPr lang="en-US" sz="2000" dirty="0" err="1"/>
              <a:t>yaml</a:t>
            </a:r>
            <a:r>
              <a:rPr lang="en-US" sz="2000" dirty="0"/>
              <a:t> workflow to import the AWS account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Commit to any branch as you control the repo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6D563-DEED-AC93-71EE-912378DC6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230" y="767812"/>
            <a:ext cx="5282743" cy="53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30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Trust Relationships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Once committed to the repo, the action executes, and we can assume the AWS role and gain access to its access keys.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90628-D3A0-0724-0ECE-0180097E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086" y="1029080"/>
            <a:ext cx="5859450" cy="44678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E37FDA-7388-328D-AC86-DE15CC2615A2}"/>
              </a:ext>
            </a:extLst>
          </p:cNvPr>
          <p:cNvSpPr/>
          <p:nvPr/>
        </p:nvSpPr>
        <p:spPr>
          <a:xfrm>
            <a:off x="7187164" y="3508223"/>
            <a:ext cx="4547635" cy="243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47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If I Create An External Account?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As any repository coming from bitL3gion* can access this OIDC AWS Role, can I create a new external account?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F05BC-C80C-D50C-4FAE-CA36311A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84" y="1964070"/>
            <a:ext cx="5991579" cy="26512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3C5630A-5C06-E5B3-68D9-64063AE98E97}"/>
              </a:ext>
            </a:extLst>
          </p:cNvPr>
          <p:cNvCxnSpPr/>
          <p:nvPr/>
        </p:nvCxnSpPr>
        <p:spPr>
          <a:xfrm>
            <a:off x="6579476" y="3783724"/>
            <a:ext cx="504496" cy="241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2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If I Create An External Account?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You can then create a new repo under this bitL3giontest user.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Then configure a GitHub action to assume the OIDC AWS role from a GitHub Action.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DB671-9E98-8E1F-C357-06DF172F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76" y="1261142"/>
            <a:ext cx="5649143" cy="43357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16C87D-F076-CBF6-8128-F2967EF0DC42}"/>
              </a:ext>
            </a:extLst>
          </p:cNvPr>
          <p:cNvSpPr/>
          <p:nvPr/>
        </p:nvSpPr>
        <p:spPr>
          <a:xfrm>
            <a:off x="7302778" y="4307009"/>
            <a:ext cx="3144505" cy="937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1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If I Create An External Account?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2682B-D0CB-F97B-3B3B-855317AEF83D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This Action was successful, and we could assume this role as it meets the trust relationship policy!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Provides persistence within the AWS environment.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8CD01-B67E-ABD7-1ECB-B445A26C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1487"/>
            <a:ext cx="5728535" cy="36376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B05D15-A5EE-8712-306F-FF54D5D0D4D0}"/>
              </a:ext>
            </a:extLst>
          </p:cNvPr>
          <p:cNvSpPr/>
          <p:nvPr/>
        </p:nvSpPr>
        <p:spPr>
          <a:xfrm>
            <a:off x="6955936" y="4223936"/>
            <a:ext cx="4668505" cy="242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03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Finding Trusted Subjects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18342" y="2017433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FAFD6-BD48-CB1C-3B0B-E4D3A070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17" y="1737277"/>
            <a:ext cx="9490608" cy="2159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C117A-6E8A-FF30-7D76-8E05A27F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692" y="3972278"/>
            <a:ext cx="6011415" cy="1097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4DC082-6C1A-B28B-3994-37F7F49F71DB}"/>
              </a:ext>
            </a:extLst>
          </p:cNvPr>
          <p:cNvSpPr txBox="1"/>
          <p:nvPr/>
        </p:nvSpPr>
        <p:spPr>
          <a:xfrm>
            <a:off x="1371598" y="507034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Bishop Fox tool called </a:t>
            </a:r>
            <a:r>
              <a:rPr lang="en-US" sz="2000" dirty="0" err="1"/>
              <a:t>CloudFox</a:t>
            </a:r>
            <a:r>
              <a:rPr lang="en-US" sz="2000" dirty="0"/>
              <a:t> is great for situational awareness within cloud environments.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tool provides output of role trusts which is extremely useful for identifying trust restrictions.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BishopFox</a:t>
            </a:r>
            <a:r>
              <a:rPr lang="en-US" sz="2000" dirty="0"/>
              <a:t>/</a:t>
            </a:r>
            <a:r>
              <a:rPr lang="en-US" sz="2000" dirty="0" err="1"/>
              <a:t>cloudfox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9144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Auto-Approve Pull Requests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Just for Fun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3566371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 Auto-Approve PR’s?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DC082-6C1A-B28B-3994-37F7F49F71DB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Depending on an organizations GitHub configuration, we may be able to auto-approve our PR’s. 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If you find GitHub Personal Access Token (PAT) with sufficient privileges, you may be able to merge into main.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Commit your change to the file and open a pull request.</a:t>
            </a:r>
          </a:p>
          <a:p>
            <a:pPr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232AD-CC78-30CE-7F6B-E38EFE7D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120" y="1661458"/>
            <a:ext cx="6042880" cy="35350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16E9E1-8A22-5803-0D30-432CBE22595A}"/>
              </a:ext>
            </a:extLst>
          </p:cNvPr>
          <p:cNvSpPr/>
          <p:nvPr/>
        </p:nvSpPr>
        <p:spPr>
          <a:xfrm>
            <a:off x="6630115" y="4539245"/>
            <a:ext cx="2335209" cy="379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65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 Auto-Approve PR’s?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3972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DC082-6C1A-B28B-3994-37F7F49F71DB}"/>
              </a:ext>
            </a:extLst>
          </p:cNvPr>
          <p:cNvSpPr txBox="1"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/>
              <a:t>Once pull request created, you can create a GitHub Action to Approve and Merge your PR using a PAT token you have found.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/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/>
              <a:t>Commit this to your test branch.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F8CA-D95B-4A06-DF90-E5E83343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45" y="1232210"/>
            <a:ext cx="5543555" cy="39359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77A98-633F-C3E3-017E-E5DB74D0B6FC}"/>
              </a:ext>
            </a:extLst>
          </p:cNvPr>
          <p:cNvSpPr/>
          <p:nvPr/>
        </p:nvSpPr>
        <p:spPr>
          <a:xfrm>
            <a:off x="7231117" y="3090041"/>
            <a:ext cx="4960883" cy="2078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60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 Auto-Approve PR’s?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DC082-6C1A-B28B-3994-37F7F49F71DB}"/>
              </a:ext>
            </a:extLst>
          </p:cNvPr>
          <p:cNvSpPr txBox="1"/>
          <p:nvPr/>
        </p:nvSpPr>
        <p:spPr>
          <a:xfrm>
            <a:off x="908120" y="3204265"/>
            <a:ext cx="4408228" cy="119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marR="0" lvl="0" indent="-3429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 Action successfully executed and appears to have approved our Approval and Merge into main.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511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608CD-4B5A-802C-DF98-CD833508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944" y="621150"/>
            <a:ext cx="5942536" cy="561569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649EF7-46C1-FA9E-1F39-CDCCB49DB9BA}"/>
              </a:ext>
            </a:extLst>
          </p:cNvPr>
          <p:cNvCxnSpPr/>
          <p:nvPr/>
        </p:nvCxnSpPr>
        <p:spPr>
          <a:xfrm flipH="1">
            <a:off x="8008883" y="1629103"/>
            <a:ext cx="1313793" cy="73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A2EE86-0C99-A1C6-C2F5-312FDF7DE6C6}"/>
              </a:ext>
            </a:extLst>
          </p:cNvPr>
          <p:cNvCxnSpPr/>
          <p:nvPr/>
        </p:nvCxnSpPr>
        <p:spPr>
          <a:xfrm flipH="1">
            <a:off x="9454055" y="5912069"/>
            <a:ext cx="1313793" cy="73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1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2EE67-B9B9-0D92-2DA9-8FCBB49A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349708"/>
            <a:ext cx="3228294" cy="1581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CAD1FC-ACA6-95F1-F0B0-BB375FDD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08" y="612165"/>
            <a:ext cx="3251032" cy="1015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E4BBA-5123-1F96-311C-0451B0E8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36" y="675686"/>
            <a:ext cx="3520438" cy="888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C7747A-8FDA-86A9-0E4B-17A1D1216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1" y="2812066"/>
            <a:ext cx="3228290" cy="1242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27F2F-05F6-4426-D4EE-EA1494C76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9" y="5201713"/>
            <a:ext cx="3225770" cy="10403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256" y="2916520"/>
            <a:ext cx="6465287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Who Are The Common Providers?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46931" y="5336249"/>
            <a:ext cx="5486400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7256" y="6080760"/>
            <a:ext cx="5656762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8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3940765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We Auto-Approve PR’s?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DC082-6C1A-B28B-3994-37F7F49F71DB}"/>
              </a:ext>
            </a:extLst>
          </p:cNvPr>
          <p:cNvSpPr txBox="1"/>
          <p:nvPr/>
        </p:nvSpPr>
        <p:spPr>
          <a:xfrm>
            <a:off x="1022430" y="3050160"/>
            <a:ext cx="4408228" cy="119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marR="0" lvl="0" indent="-3429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repos README file successfully updated.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511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213CF-C209-4A51-55DD-21568BB6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1637850"/>
            <a:ext cx="6061672" cy="280352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080FD1-8900-8440-C7D1-CFC277313A4C}"/>
              </a:ext>
            </a:extLst>
          </p:cNvPr>
          <p:cNvCxnSpPr/>
          <p:nvPr/>
        </p:nvCxnSpPr>
        <p:spPr>
          <a:xfrm flipH="1">
            <a:off x="6852745" y="1755227"/>
            <a:ext cx="1313793" cy="73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83A8FB-731F-0611-C591-999917FDB509}"/>
              </a:ext>
            </a:extLst>
          </p:cNvPr>
          <p:cNvCxnSpPr/>
          <p:nvPr/>
        </p:nvCxnSpPr>
        <p:spPr>
          <a:xfrm flipH="1">
            <a:off x="7621855" y="3993930"/>
            <a:ext cx="1313793" cy="73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268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201002"/>
            <a:ext cx="7208197" cy="2779619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How Do We Protect Ourselves?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4940490"/>
            <a:ext cx="7208197" cy="1265112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05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the Fix?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algn="l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Blake Hudson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7C2EF252-FBA2-84EB-AF6A-6D5D193A7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87636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8296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246129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708D7-E10E-84AF-E31A-44FEC990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Some Common Uses in Todays Orgs: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A2267-6148-61CD-35DF-809B7881C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3A500CB-5E70-19EA-F1CA-8118C2B25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816177"/>
              </p:ext>
            </p:extLst>
          </p:nvPr>
        </p:nvGraphicFramePr>
        <p:xfrm>
          <a:off x="4581727" y="649480"/>
          <a:ext cx="671170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3588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B7989-9E8D-3233-4428-0F6E05336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4454" y="3006586"/>
            <a:ext cx="7284935" cy="2732297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Why Do We Want To Test Them?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CB571-70CB-D774-7A41-7BD9D124B9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4454" y="667911"/>
            <a:ext cx="6755642" cy="1296368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D528-0A74-D3F7-9F5C-52D22B08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Blake Hudson</a:t>
            </a:r>
          </a:p>
        </p:txBody>
      </p:sp>
    </p:spTree>
    <p:extLst>
      <p:ext uri="{BB962C8B-B14F-4D97-AF65-F5344CB8AC3E}">
        <p14:creationId xmlns:p14="http://schemas.microsoft.com/office/powerpoint/2010/main" val="163193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6129</TotalTime>
  <Words>1950</Words>
  <Application>Microsoft Macintosh PowerPoint</Application>
  <PresentationFormat>Widescreen</PresentationFormat>
  <Paragraphs>297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Office Theme</vt:lpstr>
      <vt:lpstr>Pipeline Pandemonium</vt:lpstr>
      <vt:lpstr>Disclaimer</vt:lpstr>
      <vt:lpstr>Whoami</vt:lpstr>
      <vt:lpstr>What is a CI/CD Pipeline</vt:lpstr>
      <vt:lpstr>What is CI/CD?</vt:lpstr>
      <vt:lpstr>What is CI/CD?</vt:lpstr>
      <vt:lpstr>Who Are The Common Providers?</vt:lpstr>
      <vt:lpstr>Some Common Uses in Todays Orgs: </vt:lpstr>
      <vt:lpstr>Why Do We Want To Test Them? </vt:lpstr>
      <vt:lpstr>Why Test Them?</vt:lpstr>
      <vt:lpstr>When Do We Test Them?</vt:lpstr>
      <vt:lpstr>What Permissions Are Needed?</vt:lpstr>
      <vt:lpstr>Commonalities?</vt:lpstr>
      <vt:lpstr>Pwn To Own?</vt:lpstr>
      <vt:lpstr>The Basics and The Obvious</vt:lpstr>
      <vt:lpstr>Looking At Repositories</vt:lpstr>
      <vt:lpstr>What Are They Using?</vt:lpstr>
      <vt:lpstr>More Interesting</vt:lpstr>
      <vt:lpstr>Everything You Need Is Right In Front Of You</vt:lpstr>
      <vt:lpstr>Where Are The Secrets?</vt:lpstr>
      <vt:lpstr>Where Are The Secrets - GitHub</vt:lpstr>
      <vt:lpstr>Where Are The Secrets - Jenkins</vt:lpstr>
      <vt:lpstr>Where Are The Secrets - CircleCI</vt:lpstr>
      <vt:lpstr>Where Are The Secrets - GitLab</vt:lpstr>
      <vt:lpstr>Where Are The Secrets - Teamcity</vt:lpstr>
      <vt:lpstr>Where Are The Secrets – Harness</vt:lpstr>
      <vt:lpstr>How Do We Access Them?</vt:lpstr>
      <vt:lpstr>ChatGPT For The Assist</vt:lpstr>
      <vt:lpstr>ChatGPT For The Assist</vt:lpstr>
      <vt:lpstr>Stealing Credentials – GitHub Actions</vt:lpstr>
      <vt:lpstr>Stealing Credentials – GitHub Actions</vt:lpstr>
      <vt:lpstr>Stealing Credentials – GitHub Actions</vt:lpstr>
      <vt:lpstr>Stealing Credentials – GitHub Actions</vt:lpstr>
      <vt:lpstr>Stealing Credentials – GitHub Actions</vt:lpstr>
      <vt:lpstr>Stealing Credentials – GitHub Actions</vt:lpstr>
      <vt:lpstr>Stealing Credentials – GitHub Actions</vt:lpstr>
      <vt:lpstr>Stealing Credentials – GitHub Actions</vt:lpstr>
      <vt:lpstr>What About Other Secrets?</vt:lpstr>
      <vt:lpstr>Stealing Credentials – Secrets Manager</vt:lpstr>
      <vt:lpstr>Stealing Credentials – Secrets Manager</vt:lpstr>
      <vt:lpstr>Stealing Credentials – Secrets Manager</vt:lpstr>
      <vt:lpstr>What Next?</vt:lpstr>
      <vt:lpstr>How About Assuming Roles?</vt:lpstr>
      <vt:lpstr>How About Assuming Roles?</vt:lpstr>
      <vt:lpstr>How About Assuming Roles?</vt:lpstr>
      <vt:lpstr>How About Assuming Roles?</vt:lpstr>
      <vt:lpstr>How About Assuming Roles?</vt:lpstr>
      <vt:lpstr>What About Trust Relationships?</vt:lpstr>
      <vt:lpstr>Trust Relationships</vt:lpstr>
      <vt:lpstr>Trust Relationships</vt:lpstr>
      <vt:lpstr>Trust Relationships – Blocked!</vt:lpstr>
      <vt:lpstr>Trust Relationships</vt:lpstr>
      <vt:lpstr>Trust Relationships</vt:lpstr>
      <vt:lpstr>Trust Relationships</vt:lpstr>
      <vt:lpstr>Trust Relationships</vt:lpstr>
      <vt:lpstr>Trust Relationships</vt:lpstr>
      <vt:lpstr>Other Trust Relationships</vt:lpstr>
      <vt:lpstr>Other Trust Relationships</vt:lpstr>
      <vt:lpstr>Other Trust Relationships</vt:lpstr>
      <vt:lpstr>Other Trust Relationships</vt:lpstr>
      <vt:lpstr>Other Trust Relationships</vt:lpstr>
      <vt:lpstr>What If I Create An External Account?</vt:lpstr>
      <vt:lpstr>What If I Create An External Account?</vt:lpstr>
      <vt:lpstr>What If I Create An External Account?</vt:lpstr>
      <vt:lpstr>Finding Trusted Subjects</vt:lpstr>
      <vt:lpstr>Auto-Approve Pull Requests</vt:lpstr>
      <vt:lpstr>Can We Auto-Approve PR’s?</vt:lpstr>
      <vt:lpstr>Can We Auto-Approve PR’s?</vt:lpstr>
      <vt:lpstr>Can We Auto-Approve PR’s?</vt:lpstr>
      <vt:lpstr>Can We Auto-Approve PR’s?</vt:lpstr>
      <vt:lpstr>How Do We Protect Ourselves?</vt:lpstr>
      <vt:lpstr>What’s the Fix?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Pandemonium</dc:title>
  <dc:creator>Blake Hudson (c)</dc:creator>
  <cp:lastModifiedBy>Blake Hudson</cp:lastModifiedBy>
  <cp:revision>125</cp:revision>
  <dcterms:created xsi:type="dcterms:W3CDTF">2024-05-29T01:29:58Z</dcterms:created>
  <dcterms:modified xsi:type="dcterms:W3CDTF">2024-08-04T17:27:33Z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2024-05-29T01:52:16Z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50a81cdc-f3d5-45a1-83e8-51e930e12ead</vt:lpwstr>
  </property>
  <property fmtid="{D5CDD505-2E9C-101B-9397-08002B2CF9AE}" pid="7" name="MSIP_Label_defa4170-0d19-0005-0004-bc88714345d2_ActionId">
    <vt:lpwstr>d8adb996-5c67-4d91-89f9-ee811b02286d</vt:lpwstr>
  </property>
  <property fmtid="{D5CDD505-2E9C-101B-9397-08002B2CF9AE}" pid="8" name="MSIP_Label_defa4170-0d19-0005-0004-bc88714345d2_ContentBits">
    <vt:lpwstr>0</vt:lpwstr>
  </property>
</Properties>
</file>